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4" r:id="rId2"/>
    <p:sldId id="297" r:id="rId3"/>
    <p:sldId id="296" r:id="rId4"/>
    <p:sldId id="288" r:id="rId5"/>
    <p:sldId id="291" r:id="rId6"/>
    <p:sldId id="287" r:id="rId7"/>
    <p:sldId id="290" r:id="rId8"/>
    <p:sldId id="298" r:id="rId9"/>
    <p:sldId id="283" r:id="rId10"/>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5" userDrawn="1">
          <p15:clr>
            <a:srgbClr val="A4A3A4"/>
          </p15:clr>
        </p15:guide>
        <p15:guide id="3" orient="horz" pos="482" userDrawn="1">
          <p15:clr>
            <a:srgbClr val="A4A3A4"/>
          </p15:clr>
        </p15:guide>
        <p15:guide id="4" orient="horz" pos="777" userDrawn="1">
          <p15:clr>
            <a:srgbClr val="A4A3A4"/>
          </p15:clr>
        </p15:guide>
        <p15:guide id="5" pos="7333" userDrawn="1">
          <p15:clr>
            <a:srgbClr val="A4A3A4"/>
          </p15:clr>
        </p15:guide>
        <p15:guide id="6" pos="3885" userDrawn="1">
          <p15:clr>
            <a:srgbClr val="A4A3A4"/>
          </p15:clr>
        </p15:guide>
        <p15:guide id="7" pos="506" userDrawn="1">
          <p15:clr>
            <a:srgbClr val="A4A3A4"/>
          </p15:clr>
        </p15:guide>
        <p15:guide id="8" pos="3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3C3A"/>
    <a:srgbClr val="9A258E"/>
    <a:srgbClr val="E593DD"/>
    <a:srgbClr val="9A259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3AF8C9-A4BA-0AE5-2684-135D849BBF58}" v="264" dt="2023-10-12T15:33:07.198"/>
    <p1510:client id="{930B009A-F26B-11EE-6EF0-2DF2DE183AD6}" v="41" dt="2023-10-11T21:21:20.099"/>
    <p1510:client id="{BDA31EED-C2EF-41D8-B25F-D4603F4DF228}" v="4" dt="2023-10-11T19:36:48.387"/>
    <p1510:client id="{CFBA91A2-3A7B-05C5-3F47-736C5194927F}" v="45" dt="2023-10-11T20:56:57.728"/>
    <p1510:client id="{EB174A1E-8717-B74B-A70A-136A5B2BB23A}" v="1115" dt="2023-10-11T20:39:03.4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0"/>
  </p:normalViewPr>
  <p:slideViewPr>
    <p:cSldViewPr snapToGrid="0">
      <p:cViewPr varScale="1">
        <p:scale>
          <a:sx n="69" d="100"/>
          <a:sy n="69" d="100"/>
        </p:scale>
        <p:origin x="504" y="27"/>
      </p:cViewPr>
      <p:guideLst>
        <p:guide orient="horz" pos="935"/>
        <p:guide orient="horz" pos="482"/>
        <p:guide orient="horz" pos="777"/>
        <p:guide pos="7333"/>
        <p:guide pos="3885"/>
        <p:guide pos="506"/>
        <p:guide pos="32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Space Grotesk" pitchFamily="2" charset="77"/>
              </a:defRPr>
            </a:lvl1pPr>
          </a:lstStyle>
          <a:p>
            <a:endParaRPr lang="en-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Space Grotesk" pitchFamily="2" charset="77"/>
              </a:defRPr>
            </a:lvl1pPr>
          </a:lstStyle>
          <a:p>
            <a:fld id="{E703BE4F-3D0F-0B41-AA31-E1F8E0EEDC8B}" type="datetimeFigureOut">
              <a:rPr lang="en-PT" smtClean="0"/>
              <a:pPr/>
              <a:t>10/13/2023</a:t>
            </a:fld>
            <a:endParaRPr lang="en-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Space Grotesk" pitchFamily="2" charset="77"/>
              </a:defRPr>
            </a:lvl1pPr>
          </a:lstStyle>
          <a:p>
            <a:endParaRPr lang="en-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Space Grotesk" pitchFamily="2" charset="77"/>
              </a:defRPr>
            </a:lvl1pPr>
          </a:lstStyle>
          <a:p>
            <a:fld id="{E2728530-DD48-7345-8FEA-3CBF86121D4D}" type="slidenum">
              <a:rPr lang="en-PT" smtClean="0"/>
              <a:pPr/>
              <a:t>‹#›</a:t>
            </a:fld>
            <a:endParaRPr lang="en-PT"/>
          </a:p>
        </p:txBody>
      </p:sp>
    </p:spTree>
    <p:extLst>
      <p:ext uri="{BB962C8B-B14F-4D97-AF65-F5344CB8AC3E}">
        <p14:creationId xmlns:p14="http://schemas.microsoft.com/office/powerpoint/2010/main" val="3751980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Space Grotesk" pitchFamily="2" charset="77"/>
        <a:ea typeface="+mn-ea"/>
        <a:cs typeface="+mn-cs"/>
      </a:defRPr>
    </a:lvl1pPr>
    <a:lvl2pPr marL="457200" algn="l" defTabSz="914400" rtl="0" eaLnBrk="1" latinLnBrk="0" hangingPunct="1">
      <a:defRPr sz="1200" b="0" i="0" kern="1200">
        <a:solidFill>
          <a:schemeClr val="tx1"/>
        </a:solidFill>
        <a:latin typeface="Space Grotesk" pitchFamily="2" charset="77"/>
        <a:ea typeface="+mn-ea"/>
        <a:cs typeface="+mn-cs"/>
      </a:defRPr>
    </a:lvl2pPr>
    <a:lvl3pPr marL="914400" algn="l" defTabSz="914400" rtl="0" eaLnBrk="1" latinLnBrk="0" hangingPunct="1">
      <a:defRPr sz="1200" b="0" i="0" kern="1200">
        <a:solidFill>
          <a:schemeClr val="tx1"/>
        </a:solidFill>
        <a:latin typeface="Space Grotesk" pitchFamily="2" charset="77"/>
        <a:ea typeface="+mn-ea"/>
        <a:cs typeface="+mn-cs"/>
      </a:defRPr>
    </a:lvl3pPr>
    <a:lvl4pPr marL="1371600" algn="l" defTabSz="914400" rtl="0" eaLnBrk="1" latinLnBrk="0" hangingPunct="1">
      <a:defRPr sz="1200" b="0" i="0" kern="1200">
        <a:solidFill>
          <a:schemeClr val="tx1"/>
        </a:solidFill>
        <a:latin typeface="Space Grotesk" pitchFamily="2" charset="77"/>
        <a:ea typeface="+mn-ea"/>
        <a:cs typeface="+mn-cs"/>
      </a:defRPr>
    </a:lvl4pPr>
    <a:lvl5pPr marL="1828800" algn="l" defTabSz="914400" rtl="0" eaLnBrk="1" latinLnBrk="0" hangingPunct="1">
      <a:defRPr sz="1200" b="0" i="0" kern="1200">
        <a:solidFill>
          <a:schemeClr val="tx1"/>
        </a:solidFill>
        <a:latin typeface="Space Grotesk" pitchFamily="2"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T"/>
          </a:p>
          <a:p>
            <a:r>
              <a:rPr lang="en-PT"/>
              <a:t>Intro to Frank Vermuelen and LBS thinking.</a:t>
            </a:r>
          </a:p>
          <a:p>
            <a:endParaRPr lang="en-PT"/>
          </a:p>
        </p:txBody>
      </p:sp>
      <p:sp>
        <p:nvSpPr>
          <p:cNvPr id="4" name="Slide Number Placeholder 3"/>
          <p:cNvSpPr>
            <a:spLocks noGrp="1"/>
          </p:cNvSpPr>
          <p:nvPr>
            <p:ph type="sldNum" sz="quarter" idx="5"/>
          </p:nvPr>
        </p:nvSpPr>
        <p:spPr/>
        <p:txBody>
          <a:bodyPr/>
          <a:lstStyle/>
          <a:p>
            <a:fld id="{E2728530-DD48-7345-8FEA-3CBF86121D4D}" type="slidenum">
              <a:rPr lang="en-PT" smtClean="0"/>
              <a:pPr/>
              <a:t>1</a:t>
            </a:fld>
            <a:endParaRPr lang="en-PT"/>
          </a:p>
        </p:txBody>
      </p:sp>
    </p:spTree>
    <p:extLst>
      <p:ext uri="{BB962C8B-B14F-4D97-AF65-F5344CB8AC3E}">
        <p14:creationId xmlns:p14="http://schemas.microsoft.com/office/powerpoint/2010/main" val="2857542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a:latin typeface="Space Grotesk Light" pitchFamily="2" charset="77"/>
                <a:cs typeface="Space Grotesk Light" pitchFamily="2" charset="77"/>
              </a:rPr>
              <a:t>Relevance must be established in the question, and rigor in the method applied to provide the answer.</a:t>
            </a:r>
          </a:p>
          <a:p>
            <a:pPr marL="0" indent="0">
              <a:buNone/>
            </a:pPr>
            <a:r>
              <a:rPr lang="en-GB" sz="1200">
                <a:latin typeface="Space Grotesk Light" pitchFamily="2" charset="77"/>
                <a:cs typeface="Space Grotesk Light" pitchFamily="2" charset="77"/>
              </a:rPr>
              <a:t>That is, all research questions must be relevant; the research design and execution (as far as we can tell from the available sources) must be academic and rigorous.</a:t>
            </a:r>
            <a:r>
              <a:rPr lang="en-GB" sz="1400">
                <a:latin typeface="Space Grotesk Light" pitchFamily="2" charset="77"/>
                <a:cs typeface="Space Grotesk Light" pitchFamily="2" charset="77"/>
              </a:rPr>
              <a:t> </a:t>
            </a:r>
          </a:p>
          <a:p>
            <a:endParaRPr lang="en-PT"/>
          </a:p>
        </p:txBody>
      </p:sp>
      <p:sp>
        <p:nvSpPr>
          <p:cNvPr id="4" name="Slide Number Placeholder 3"/>
          <p:cNvSpPr>
            <a:spLocks noGrp="1"/>
          </p:cNvSpPr>
          <p:nvPr>
            <p:ph type="sldNum" sz="quarter" idx="5"/>
          </p:nvPr>
        </p:nvSpPr>
        <p:spPr/>
        <p:txBody>
          <a:bodyPr/>
          <a:lstStyle/>
          <a:p>
            <a:fld id="{E2728530-DD48-7345-8FEA-3CBF86121D4D}" type="slidenum">
              <a:rPr lang="en-PT" smtClean="0"/>
              <a:t>2</a:t>
            </a:fld>
            <a:endParaRPr lang="en-PT"/>
          </a:p>
        </p:txBody>
      </p:sp>
    </p:spTree>
    <p:extLst>
      <p:ext uri="{BB962C8B-B14F-4D97-AF65-F5344CB8AC3E}">
        <p14:creationId xmlns:p14="http://schemas.microsoft.com/office/powerpoint/2010/main" val="3522364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a:latin typeface="Space Grotesk Light" pitchFamily="2" charset="77"/>
                <a:cs typeface="Space Grotesk Light" pitchFamily="2" charset="77"/>
              </a:rPr>
              <a:t>Relevance must be established in the question, and rigor in the method applied to provide the answer.</a:t>
            </a:r>
          </a:p>
          <a:p>
            <a:pPr marL="0" indent="0">
              <a:buNone/>
            </a:pPr>
            <a:r>
              <a:rPr lang="en-GB" sz="1200">
                <a:latin typeface="Space Grotesk Light" pitchFamily="2" charset="77"/>
                <a:cs typeface="Space Grotesk Light" pitchFamily="2" charset="77"/>
              </a:rPr>
              <a:t>That is, all research questions must be relevant; the research design and execution (as far as we can tell from the available sources) must be academic and rigorous.</a:t>
            </a:r>
            <a:r>
              <a:rPr lang="en-GB" sz="1400">
                <a:latin typeface="Space Grotesk Light" pitchFamily="2" charset="77"/>
                <a:cs typeface="Space Grotesk Light" pitchFamily="2" charset="77"/>
              </a:rPr>
              <a:t> </a:t>
            </a:r>
          </a:p>
          <a:p>
            <a:endParaRPr lang="en-PT"/>
          </a:p>
        </p:txBody>
      </p:sp>
      <p:sp>
        <p:nvSpPr>
          <p:cNvPr id="4" name="Slide Number Placeholder 3"/>
          <p:cNvSpPr>
            <a:spLocks noGrp="1"/>
          </p:cNvSpPr>
          <p:nvPr>
            <p:ph type="sldNum" sz="quarter" idx="5"/>
          </p:nvPr>
        </p:nvSpPr>
        <p:spPr/>
        <p:txBody>
          <a:bodyPr/>
          <a:lstStyle/>
          <a:p>
            <a:fld id="{E2728530-DD48-7345-8FEA-3CBF86121D4D}" type="slidenum">
              <a:rPr lang="en-PT" smtClean="0"/>
              <a:t>3</a:t>
            </a:fld>
            <a:endParaRPr lang="en-PT"/>
          </a:p>
        </p:txBody>
      </p:sp>
    </p:spTree>
    <p:extLst>
      <p:ext uri="{BB962C8B-B14F-4D97-AF65-F5344CB8AC3E}">
        <p14:creationId xmlns:p14="http://schemas.microsoft.com/office/powerpoint/2010/main" val="2083909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solidFill>
                  <a:srgbClr val="FF0000"/>
                </a:solidFill>
                <a:latin typeface="Arial Narrow" panose="020B0604020202020204" pitchFamily="34" charset="0"/>
                <a:cs typeface="Arial Narrow" panose="020B0604020202020204" pitchFamily="34" charset="0"/>
              </a:rPr>
              <a:t>practitioners (e.g. in Academic Journals vs. Practitioner Journals vs. Exec Education).</a:t>
            </a:r>
            <a:endParaRPr lang="en-GB">
              <a:solidFill>
                <a:srgbClr val="FF0000"/>
              </a:solidFill>
            </a:endParaRPr>
          </a:p>
          <a:p>
            <a:endParaRPr lang="en-GB"/>
          </a:p>
          <a:p>
            <a:endParaRPr lang="en-GB"/>
          </a:p>
          <a:p>
            <a:r>
              <a:rPr lang="en-GB"/>
              <a:t>The World Outside the Article</a:t>
            </a:r>
          </a:p>
          <a:p>
            <a:r>
              <a:rPr lang="en-GB"/>
              <a:t>What do other papers/article posit?</a:t>
            </a:r>
          </a:p>
          <a:p>
            <a:r>
              <a:rPr lang="en-GB"/>
              <a:t>Is there an article presenting a conflicting viewpoint?</a:t>
            </a:r>
          </a:p>
          <a:p>
            <a:r>
              <a:rPr lang="en-GB"/>
              <a:t>What is the consensus?</a:t>
            </a:r>
          </a:p>
          <a:p>
            <a:endParaRPr lang="en-GB"/>
          </a:p>
          <a:p>
            <a:r>
              <a:rPr lang="en-GB"/>
              <a:t>Dialectic – who has (or had) opposing views?</a:t>
            </a:r>
          </a:p>
          <a:p>
            <a:r>
              <a:rPr lang="en-GB"/>
              <a:t>More qualitative?</a:t>
            </a:r>
          </a:p>
          <a:p>
            <a:r>
              <a:rPr lang="en-GB"/>
              <a:t>More quantitative?</a:t>
            </a:r>
          </a:p>
          <a:p>
            <a:endParaRPr lang="en-GB"/>
          </a:p>
          <a:p>
            <a:r>
              <a:rPr lang="en-GB"/>
              <a:t>qualitative-quantitative and micro-macro dimensions</a:t>
            </a:r>
          </a:p>
          <a:p>
            <a:endParaRPr lang="en-PT"/>
          </a:p>
        </p:txBody>
      </p:sp>
      <p:sp>
        <p:nvSpPr>
          <p:cNvPr id="4" name="Slide Number Placeholder 3"/>
          <p:cNvSpPr>
            <a:spLocks noGrp="1"/>
          </p:cNvSpPr>
          <p:nvPr>
            <p:ph type="sldNum" sz="quarter" idx="5"/>
          </p:nvPr>
        </p:nvSpPr>
        <p:spPr/>
        <p:txBody>
          <a:bodyPr/>
          <a:lstStyle/>
          <a:p>
            <a:fld id="{E2728530-DD48-7345-8FEA-3CBF86121D4D}" type="slidenum">
              <a:rPr lang="en-PT" smtClean="0"/>
              <a:t>4</a:t>
            </a:fld>
            <a:endParaRPr lang="en-PT"/>
          </a:p>
        </p:txBody>
      </p:sp>
    </p:spTree>
    <p:extLst>
      <p:ext uri="{BB962C8B-B14F-4D97-AF65-F5344CB8AC3E}">
        <p14:creationId xmlns:p14="http://schemas.microsoft.com/office/powerpoint/2010/main" val="2095891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Space Grotesk" pitchFamily="2" charset="77"/>
              </a:rPr>
              <a:t>How original is the topic?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FF0000"/>
                </a:solidFill>
                <a:latin typeface="Space Grotesk" pitchFamily="2" charset="77"/>
              </a:rPr>
              <a:t>What does it add to the subject area compared with other published material?</a:t>
            </a:r>
          </a:p>
          <a:p>
            <a:endParaRPr lang="en-PT"/>
          </a:p>
        </p:txBody>
      </p:sp>
      <p:sp>
        <p:nvSpPr>
          <p:cNvPr id="4" name="Slide Number Placeholder 3"/>
          <p:cNvSpPr>
            <a:spLocks noGrp="1"/>
          </p:cNvSpPr>
          <p:nvPr>
            <p:ph type="sldNum" sz="quarter" idx="5"/>
          </p:nvPr>
        </p:nvSpPr>
        <p:spPr/>
        <p:txBody>
          <a:bodyPr/>
          <a:lstStyle/>
          <a:p>
            <a:fld id="{E2728530-DD48-7345-8FEA-3CBF86121D4D}" type="slidenum">
              <a:rPr lang="en-PT" smtClean="0"/>
              <a:t>5</a:t>
            </a:fld>
            <a:endParaRPr lang="en-PT"/>
          </a:p>
        </p:txBody>
      </p:sp>
    </p:spTree>
    <p:extLst>
      <p:ext uri="{BB962C8B-B14F-4D97-AF65-F5344CB8AC3E}">
        <p14:creationId xmlns:p14="http://schemas.microsoft.com/office/powerpoint/2010/main" val="216265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Space Grotesk" pitchFamily="2" charset="77"/>
              </a:rPr>
              <a:t>How original is the topic?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FF0000"/>
                </a:solidFill>
                <a:latin typeface="Space Grotesk" pitchFamily="2" charset="77"/>
              </a:rPr>
              <a:t>What does it add to the subject area compared with other published material?</a:t>
            </a:r>
          </a:p>
          <a:p>
            <a:endParaRPr lang="en-PT"/>
          </a:p>
        </p:txBody>
      </p:sp>
      <p:sp>
        <p:nvSpPr>
          <p:cNvPr id="4" name="Slide Number Placeholder 3"/>
          <p:cNvSpPr>
            <a:spLocks noGrp="1"/>
          </p:cNvSpPr>
          <p:nvPr>
            <p:ph type="sldNum" sz="quarter" idx="5"/>
          </p:nvPr>
        </p:nvSpPr>
        <p:spPr/>
        <p:txBody>
          <a:bodyPr/>
          <a:lstStyle/>
          <a:p>
            <a:fld id="{E2728530-DD48-7345-8FEA-3CBF86121D4D}" type="slidenum">
              <a:rPr lang="en-PT" smtClean="0"/>
              <a:t>6</a:t>
            </a:fld>
            <a:endParaRPr lang="en-PT"/>
          </a:p>
        </p:txBody>
      </p:sp>
    </p:spTree>
    <p:extLst>
      <p:ext uri="{BB962C8B-B14F-4D97-AF65-F5344CB8AC3E}">
        <p14:creationId xmlns:p14="http://schemas.microsoft.com/office/powerpoint/2010/main" val="631511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Space Grotesk" pitchFamily="2" charset="77"/>
              </a:rPr>
              <a:t>How original is the topic? </a:t>
            </a:r>
            <a:r>
              <a:rPr lang="en-US" sz="1200">
                <a:solidFill>
                  <a:srgbClr val="FF0000"/>
                </a:solidFill>
                <a:latin typeface="Space Grotesk" pitchFamily="2" charset="77"/>
              </a:rPr>
              <a:t>What does it add to the subject area compared with other published material?</a:t>
            </a:r>
            <a:endParaRPr lang="en-PT"/>
          </a:p>
          <a:p>
            <a:endParaRPr lang="en-PT"/>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Adopt management </a:t>
            </a:r>
            <a:r>
              <a:rPr lang="en-US" sz="1200" b="1">
                <a:latin typeface="Arial" panose="020B0604020202020204" pitchFamily="34" charset="0"/>
                <a:cs typeface="Arial" panose="020B0604020202020204" pitchFamily="34" charset="0"/>
              </a:rPr>
              <a:t>’Best Practices</a:t>
            </a:r>
            <a:r>
              <a:rPr lang="en-US" sz="1200">
                <a:latin typeface="Arial" panose="020B0604020202020204" pitchFamily="34" charset="0"/>
                <a:cs typeface="Arial" panose="020B0604020202020204" pitchFamily="34" charset="0"/>
              </a:rPr>
              <a:t>’ which typically follow deductive methods that </a:t>
            </a:r>
            <a:r>
              <a:rPr lang="en-US" sz="1200" b="1">
                <a:latin typeface="Arial" panose="020B0604020202020204" pitchFamily="34" charset="0"/>
                <a:cs typeface="Arial" panose="020B0604020202020204" pitchFamily="34" charset="0"/>
              </a:rPr>
              <a:t>evidence-based management </a:t>
            </a:r>
            <a:r>
              <a:rPr lang="en-US" sz="1200">
                <a:latin typeface="Arial" panose="020B0604020202020204" pitchFamily="34" charset="0"/>
                <a:cs typeface="Arial" panose="020B0604020202020204" pitchFamily="34" charset="0"/>
              </a:rPr>
              <a:t>(EBM) supports</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Systemic change will take a long time and requires a major change to research incentives!</a:t>
            </a:r>
          </a:p>
          <a:p>
            <a:endParaRPr lang="en-GB"/>
          </a:p>
        </p:txBody>
      </p:sp>
      <p:sp>
        <p:nvSpPr>
          <p:cNvPr id="4" name="Slide Number Placeholder 3"/>
          <p:cNvSpPr>
            <a:spLocks noGrp="1"/>
          </p:cNvSpPr>
          <p:nvPr>
            <p:ph type="sldNum" sz="quarter" idx="5"/>
          </p:nvPr>
        </p:nvSpPr>
        <p:spPr/>
        <p:txBody>
          <a:bodyPr/>
          <a:lstStyle/>
          <a:p>
            <a:fld id="{E2728530-DD48-7345-8FEA-3CBF86121D4D}" type="slidenum">
              <a:rPr lang="en-PT" smtClean="0"/>
              <a:t>7</a:t>
            </a:fld>
            <a:endParaRPr lang="en-PT"/>
          </a:p>
        </p:txBody>
      </p:sp>
    </p:spTree>
    <p:extLst>
      <p:ext uri="{BB962C8B-B14F-4D97-AF65-F5344CB8AC3E}">
        <p14:creationId xmlns:p14="http://schemas.microsoft.com/office/powerpoint/2010/main" val="1970339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Space Grotesk" pitchFamily="2" charset="77"/>
              </a:rPr>
              <a:t>How original is the topic? </a:t>
            </a:r>
            <a:r>
              <a:rPr lang="en-US" sz="1200" dirty="0">
                <a:solidFill>
                  <a:srgbClr val="FF0000"/>
                </a:solidFill>
                <a:latin typeface="Space Grotesk" pitchFamily="2" charset="77"/>
              </a:rPr>
              <a:t>What does it add to the subject area compared with other published material?</a:t>
            </a:r>
            <a:endParaRPr lang="en-PT" dirty="0"/>
          </a:p>
          <a:p>
            <a:endParaRPr lang="en-PT"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Adopt management </a:t>
            </a:r>
            <a:r>
              <a:rPr lang="en-US" sz="1200" b="1" dirty="0">
                <a:latin typeface="Arial" panose="020B0604020202020204" pitchFamily="34" charset="0"/>
                <a:cs typeface="Arial" panose="020B0604020202020204" pitchFamily="34" charset="0"/>
              </a:rPr>
              <a:t>’Best Practices</a:t>
            </a:r>
            <a:r>
              <a:rPr lang="en-US" sz="1200" dirty="0">
                <a:latin typeface="Arial" panose="020B0604020202020204" pitchFamily="34" charset="0"/>
                <a:cs typeface="Arial" panose="020B0604020202020204" pitchFamily="34" charset="0"/>
              </a:rPr>
              <a:t>’ which typically follow deductive methods that </a:t>
            </a:r>
            <a:r>
              <a:rPr lang="en-US" sz="1200" b="1" dirty="0">
                <a:latin typeface="Arial" panose="020B0604020202020204" pitchFamily="34" charset="0"/>
                <a:cs typeface="Arial" panose="020B0604020202020204" pitchFamily="34" charset="0"/>
              </a:rPr>
              <a:t>evidence-based management </a:t>
            </a:r>
            <a:r>
              <a:rPr lang="en-US" sz="1200" dirty="0">
                <a:latin typeface="Arial" panose="020B0604020202020204" pitchFamily="34" charset="0"/>
                <a:cs typeface="Arial" panose="020B0604020202020204" pitchFamily="34" charset="0"/>
              </a:rPr>
              <a:t>(EBM) supports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Systemic change will take a long time and requires a major change to research incentives!</a:t>
            </a:r>
          </a:p>
          <a:p>
            <a:endParaRPr lang="en-GB" dirty="0"/>
          </a:p>
        </p:txBody>
      </p:sp>
      <p:sp>
        <p:nvSpPr>
          <p:cNvPr id="4" name="Slide Number Placeholder 3"/>
          <p:cNvSpPr>
            <a:spLocks noGrp="1"/>
          </p:cNvSpPr>
          <p:nvPr>
            <p:ph type="sldNum" sz="quarter" idx="5"/>
          </p:nvPr>
        </p:nvSpPr>
        <p:spPr/>
        <p:txBody>
          <a:bodyPr/>
          <a:lstStyle/>
          <a:p>
            <a:fld id="{E2728530-DD48-7345-8FEA-3CBF86121D4D}" type="slidenum">
              <a:rPr lang="en-PT" smtClean="0"/>
              <a:t>8</a:t>
            </a:fld>
            <a:endParaRPr lang="en-PT"/>
          </a:p>
        </p:txBody>
      </p:sp>
    </p:spTree>
    <p:extLst>
      <p:ext uri="{BB962C8B-B14F-4D97-AF65-F5344CB8AC3E}">
        <p14:creationId xmlns:p14="http://schemas.microsoft.com/office/powerpoint/2010/main" val="388608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4C63F1-40C9-412B-BDD0-4B1133FCD51A}"/>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p>
        </p:txBody>
      </p:sp>
      <p:sp>
        <p:nvSpPr>
          <p:cNvPr id="3" name="Subtítulo 2">
            <a:extLst>
              <a:ext uri="{FF2B5EF4-FFF2-40B4-BE49-F238E27FC236}">
                <a16:creationId xmlns:a16="http://schemas.microsoft.com/office/drawing/2014/main" id="{3C7035A2-F0E4-4F7D-ADCC-EE28DE8DC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p>
        </p:txBody>
      </p:sp>
      <p:sp>
        <p:nvSpPr>
          <p:cNvPr id="4" name="Marcador de Posição da Data 3">
            <a:extLst>
              <a:ext uri="{FF2B5EF4-FFF2-40B4-BE49-F238E27FC236}">
                <a16:creationId xmlns:a16="http://schemas.microsoft.com/office/drawing/2014/main" id="{81B7DF13-4738-41C1-9AAD-F783D9AAA2F0}"/>
              </a:ext>
            </a:extLst>
          </p:cNvPr>
          <p:cNvSpPr>
            <a:spLocks noGrp="1"/>
          </p:cNvSpPr>
          <p:nvPr>
            <p:ph type="dt" sz="half" idx="10"/>
          </p:nvPr>
        </p:nvSpPr>
        <p:spPr>
          <a:xfrm>
            <a:off x="152400" y="6359391"/>
            <a:ext cx="2743200" cy="365125"/>
          </a:xfrm>
        </p:spPr>
        <p:txBody>
          <a:bodyPr/>
          <a:lstStyle/>
          <a:p>
            <a:r>
              <a:rPr lang="en-US"/>
              <a:t>04/10/23</a:t>
            </a:r>
            <a:endParaRPr lang="pt-PT"/>
          </a:p>
        </p:txBody>
      </p:sp>
      <p:sp>
        <p:nvSpPr>
          <p:cNvPr id="5" name="Marcador de Posição do Rodapé 4">
            <a:extLst>
              <a:ext uri="{FF2B5EF4-FFF2-40B4-BE49-F238E27FC236}">
                <a16:creationId xmlns:a16="http://schemas.microsoft.com/office/drawing/2014/main" id="{948AA037-E254-4CBC-B132-C4C40D5F7D65}"/>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E1B7BE06-BA22-4859-89F9-A113CA35E58E}"/>
              </a:ext>
            </a:extLst>
          </p:cNvPr>
          <p:cNvSpPr>
            <a:spLocks noGrp="1"/>
          </p:cNvSpPr>
          <p:nvPr>
            <p:ph type="sldNum" sz="quarter" idx="12"/>
          </p:nvPr>
        </p:nvSpPr>
        <p:spPr/>
        <p:txBody>
          <a:bodyPr/>
          <a:lstStyle/>
          <a:p>
            <a:fld id="{16C82FCD-469B-469C-910A-D8F1BF5D7247}" type="slidenum">
              <a:rPr lang="pt-PT" smtClean="0"/>
              <a:t>‹#›</a:t>
            </a:fld>
            <a:endParaRPr lang="pt-PT"/>
          </a:p>
        </p:txBody>
      </p:sp>
    </p:spTree>
    <p:extLst>
      <p:ext uri="{BB962C8B-B14F-4D97-AF65-F5344CB8AC3E}">
        <p14:creationId xmlns:p14="http://schemas.microsoft.com/office/powerpoint/2010/main" val="11133404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27C1F2-409C-4E69-9C31-0C9E4FA20CFE}"/>
              </a:ext>
            </a:extLst>
          </p:cNvPr>
          <p:cNvSpPr>
            <a:spLocks noGrp="1"/>
          </p:cNvSpPr>
          <p:nvPr>
            <p:ph type="title"/>
          </p:nvPr>
        </p:nvSpPr>
        <p:spPr/>
        <p:txBody>
          <a:bodyPr/>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32D018D0-C454-4908-BE25-B96CCE0394D2}"/>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F2844D71-2817-4485-AB08-10C118179BA5}"/>
              </a:ext>
            </a:extLst>
          </p:cNvPr>
          <p:cNvSpPr>
            <a:spLocks noGrp="1"/>
          </p:cNvSpPr>
          <p:nvPr>
            <p:ph type="dt" sz="half" idx="10"/>
          </p:nvPr>
        </p:nvSpPr>
        <p:spPr/>
        <p:txBody>
          <a:bodyPr/>
          <a:lstStyle/>
          <a:p>
            <a:r>
              <a:rPr lang="en-US"/>
              <a:t>04/10/23</a:t>
            </a:r>
            <a:endParaRPr lang="pt-PT"/>
          </a:p>
        </p:txBody>
      </p:sp>
      <p:sp>
        <p:nvSpPr>
          <p:cNvPr id="5" name="Marcador de Posição do Rodapé 4">
            <a:extLst>
              <a:ext uri="{FF2B5EF4-FFF2-40B4-BE49-F238E27FC236}">
                <a16:creationId xmlns:a16="http://schemas.microsoft.com/office/drawing/2014/main" id="{FB8983AE-DD00-46FE-9452-24142B99B29D}"/>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687506FC-4B1B-4DCB-9B28-54A9B90CC821}"/>
              </a:ext>
            </a:extLst>
          </p:cNvPr>
          <p:cNvSpPr>
            <a:spLocks noGrp="1"/>
          </p:cNvSpPr>
          <p:nvPr>
            <p:ph type="sldNum" sz="quarter" idx="12"/>
          </p:nvPr>
        </p:nvSpPr>
        <p:spPr/>
        <p:txBody>
          <a:bodyPr/>
          <a:lstStyle/>
          <a:p>
            <a:fld id="{16C82FCD-469B-469C-910A-D8F1BF5D7247}" type="slidenum">
              <a:rPr lang="pt-PT" smtClean="0"/>
              <a:t>‹#›</a:t>
            </a:fld>
            <a:endParaRPr lang="pt-PT"/>
          </a:p>
        </p:txBody>
      </p:sp>
    </p:spTree>
    <p:extLst>
      <p:ext uri="{BB962C8B-B14F-4D97-AF65-F5344CB8AC3E}">
        <p14:creationId xmlns:p14="http://schemas.microsoft.com/office/powerpoint/2010/main" val="866704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17B3D4C-8D01-4010-9EF8-60CB26B9938E}"/>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60DA04DA-EE6F-4A4A-8FE4-D021D88A6D3E}"/>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DE9C9625-5732-44B0-B294-268891A3D25E}"/>
              </a:ext>
            </a:extLst>
          </p:cNvPr>
          <p:cNvSpPr>
            <a:spLocks noGrp="1"/>
          </p:cNvSpPr>
          <p:nvPr>
            <p:ph type="dt" sz="half" idx="10"/>
          </p:nvPr>
        </p:nvSpPr>
        <p:spPr/>
        <p:txBody>
          <a:bodyPr/>
          <a:lstStyle/>
          <a:p>
            <a:r>
              <a:rPr lang="en-US"/>
              <a:t>04/10/23</a:t>
            </a:r>
            <a:endParaRPr lang="pt-PT"/>
          </a:p>
        </p:txBody>
      </p:sp>
      <p:sp>
        <p:nvSpPr>
          <p:cNvPr id="5" name="Marcador de Posição do Rodapé 4">
            <a:extLst>
              <a:ext uri="{FF2B5EF4-FFF2-40B4-BE49-F238E27FC236}">
                <a16:creationId xmlns:a16="http://schemas.microsoft.com/office/drawing/2014/main" id="{E6C55CDD-60FD-4F26-A8AF-E03CB2907ABD}"/>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096AFD86-6404-4174-B297-74F901E51904}"/>
              </a:ext>
            </a:extLst>
          </p:cNvPr>
          <p:cNvSpPr>
            <a:spLocks noGrp="1"/>
          </p:cNvSpPr>
          <p:nvPr>
            <p:ph type="sldNum" sz="quarter" idx="12"/>
          </p:nvPr>
        </p:nvSpPr>
        <p:spPr/>
        <p:txBody>
          <a:bodyPr/>
          <a:lstStyle/>
          <a:p>
            <a:fld id="{16C82FCD-469B-469C-910A-D8F1BF5D7247}" type="slidenum">
              <a:rPr lang="pt-PT" smtClean="0"/>
              <a:t>‹#›</a:t>
            </a:fld>
            <a:endParaRPr lang="pt-PT"/>
          </a:p>
        </p:txBody>
      </p:sp>
    </p:spTree>
    <p:extLst>
      <p:ext uri="{BB962C8B-B14F-4D97-AF65-F5344CB8AC3E}">
        <p14:creationId xmlns:p14="http://schemas.microsoft.com/office/powerpoint/2010/main" val="95755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A111FD-2A18-4A1A-9911-19C379880A60}"/>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DC229431-5294-4911-8319-E50E232F6FC1}"/>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926537F2-31CC-487C-8417-DC3A64B41545}"/>
              </a:ext>
            </a:extLst>
          </p:cNvPr>
          <p:cNvSpPr>
            <a:spLocks noGrp="1"/>
          </p:cNvSpPr>
          <p:nvPr>
            <p:ph type="dt" sz="half" idx="10"/>
          </p:nvPr>
        </p:nvSpPr>
        <p:spPr/>
        <p:txBody>
          <a:bodyPr/>
          <a:lstStyle/>
          <a:p>
            <a:r>
              <a:rPr lang="en-US"/>
              <a:t>04/10/23</a:t>
            </a:r>
            <a:endParaRPr lang="pt-PT"/>
          </a:p>
        </p:txBody>
      </p:sp>
      <p:sp>
        <p:nvSpPr>
          <p:cNvPr id="5" name="Marcador de Posição do Rodapé 4">
            <a:extLst>
              <a:ext uri="{FF2B5EF4-FFF2-40B4-BE49-F238E27FC236}">
                <a16:creationId xmlns:a16="http://schemas.microsoft.com/office/drawing/2014/main" id="{E211124A-CFF6-4F12-8B5D-7457EB29121F}"/>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DF52C154-C519-46E5-8205-A71CD21A84EA}"/>
              </a:ext>
            </a:extLst>
          </p:cNvPr>
          <p:cNvSpPr>
            <a:spLocks noGrp="1"/>
          </p:cNvSpPr>
          <p:nvPr>
            <p:ph type="sldNum" sz="quarter" idx="12"/>
          </p:nvPr>
        </p:nvSpPr>
        <p:spPr/>
        <p:txBody>
          <a:bodyPr/>
          <a:lstStyle/>
          <a:p>
            <a:fld id="{16C82FCD-469B-469C-910A-D8F1BF5D7247}" type="slidenum">
              <a:rPr lang="pt-PT" smtClean="0"/>
              <a:t>‹#›</a:t>
            </a:fld>
            <a:endParaRPr lang="pt-PT"/>
          </a:p>
        </p:txBody>
      </p:sp>
      <p:pic>
        <p:nvPicPr>
          <p:cNvPr id="7" name="Picture 2" descr="ISEG Lisbon - YouTube">
            <a:extLst>
              <a:ext uri="{FF2B5EF4-FFF2-40B4-BE49-F238E27FC236}">
                <a16:creationId xmlns:a16="http://schemas.microsoft.com/office/drawing/2014/main" id="{3915D09C-A891-B77D-172F-14E80FAD394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2000" y="0"/>
            <a:ext cx="108000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912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3681DD-C1A4-4053-8387-AB512D14509F}"/>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D1C3DBD3-5BD1-4648-BE56-CACB71F12A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D6DC2121-0980-49D8-825D-229505B42F9A}"/>
              </a:ext>
            </a:extLst>
          </p:cNvPr>
          <p:cNvSpPr>
            <a:spLocks noGrp="1"/>
          </p:cNvSpPr>
          <p:nvPr>
            <p:ph type="dt" sz="half" idx="10"/>
          </p:nvPr>
        </p:nvSpPr>
        <p:spPr/>
        <p:txBody>
          <a:bodyPr/>
          <a:lstStyle/>
          <a:p>
            <a:r>
              <a:rPr lang="en-US"/>
              <a:t>04/10/23</a:t>
            </a:r>
            <a:endParaRPr lang="pt-PT"/>
          </a:p>
        </p:txBody>
      </p:sp>
      <p:sp>
        <p:nvSpPr>
          <p:cNvPr id="5" name="Marcador de Posição do Rodapé 4">
            <a:extLst>
              <a:ext uri="{FF2B5EF4-FFF2-40B4-BE49-F238E27FC236}">
                <a16:creationId xmlns:a16="http://schemas.microsoft.com/office/drawing/2014/main" id="{D600B54F-F18D-40B2-AEA3-5EFF9F6FF57C}"/>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7881F345-2B06-4255-90B9-C0F727080B5A}"/>
              </a:ext>
            </a:extLst>
          </p:cNvPr>
          <p:cNvSpPr>
            <a:spLocks noGrp="1"/>
          </p:cNvSpPr>
          <p:nvPr>
            <p:ph type="sldNum" sz="quarter" idx="12"/>
          </p:nvPr>
        </p:nvSpPr>
        <p:spPr/>
        <p:txBody>
          <a:bodyPr/>
          <a:lstStyle/>
          <a:p>
            <a:fld id="{16C82FCD-469B-469C-910A-D8F1BF5D7247}" type="slidenum">
              <a:rPr lang="pt-PT" smtClean="0"/>
              <a:t>‹#›</a:t>
            </a:fld>
            <a:endParaRPr lang="pt-PT"/>
          </a:p>
        </p:txBody>
      </p:sp>
      <p:pic>
        <p:nvPicPr>
          <p:cNvPr id="7" name="Picture 2" descr="ISEG Lisbon - YouTube">
            <a:extLst>
              <a:ext uri="{FF2B5EF4-FFF2-40B4-BE49-F238E27FC236}">
                <a16:creationId xmlns:a16="http://schemas.microsoft.com/office/drawing/2014/main" id="{E5A006B2-7E3F-9327-5D33-D50E43E50EA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2000" y="0"/>
            <a:ext cx="108000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34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F5D7D6-41E4-4694-A3BE-84A84B271D75}"/>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C0149DCA-B113-4DFE-B8E9-AD3C581189C5}"/>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a:extLst>
              <a:ext uri="{FF2B5EF4-FFF2-40B4-BE49-F238E27FC236}">
                <a16:creationId xmlns:a16="http://schemas.microsoft.com/office/drawing/2014/main" id="{812049F2-6574-47FC-AF21-73AF3EC5AFEC}"/>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a:extLst>
              <a:ext uri="{FF2B5EF4-FFF2-40B4-BE49-F238E27FC236}">
                <a16:creationId xmlns:a16="http://schemas.microsoft.com/office/drawing/2014/main" id="{77FCA53F-65EB-4869-BAE1-AF917103B1C1}"/>
              </a:ext>
            </a:extLst>
          </p:cNvPr>
          <p:cNvSpPr>
            <a:spLocks noGrp="1"/>
          </p:cNvSpPr>
          <p:nvPr>
            <p:ph type="dt" sz="half" idx="10"/>
          </p:nvPr>
        </p:nvSpPr>
        <p:spPr/>
        <p:txBody>
          <a:bodyPr/>
          <a:lstStyle/>
          <a:p>
            <a:r>
              <a:rPr lang="en-US"/>
              <a:t>04/10/23</a:t>
            </a:r>
            <a:endParaRPr lang="pt-PT"/>
          </a:p>
        </p:txBody>
      </p:sp>
      <p:sp>
        <p:nvSpPr>
          <p:cNvPr id="6" name="Marcador de Posição do Rodapé 5">
            <a:extLst>
              <a:ext uri="{FF2B5EF4-FFF2-40B4-BE49-F238E27FC236}">
                <a16:creationId xmlns:a16="http://schemas.microsoft.com/office/drawing/2014/main" id="{5DF16544-4338-47DA-807D-F512740A8D4E}"/>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9CE5FF5C-50FA-4E2A-B919-6F170C28EEC9}"/>
              </a:ext>
            </a:extLst>
          </p:cNvPr>
          <p:cNvSpPr>
            <a:spLocks noGrp="1"/>
          </p:cNvSpPr>
          <p:nvPr>
            <p:ph type="sldNum" sz="quarter" idx="12"/>
          </p:nvPr>
        </p:nvSpPr>
        <p:spPr/>
        <p:txBody>
          <a:bodyPr/>
          <a:lstStyle/>
          <a:p>
            <a:fld id="{16C82FCD-469B-469C-910A-D8F1BF5D7247}" type="slidenum">
              <a:rPr lang="pt-PT" smtClean="0"/>
              <a:t>‹#›</a:t>
            </a:fld>
            <a:endParaRPr lang="pt-PT"/>
          </a:p>
        </p:txBody>
      </p:sp>
    </p:spTree>
    <p:extLst>
      <p:ext uri="{BB962C8B-B14F-4D97-AF65-F5344CB8AC3E}">
        <p14:creationId xmlns:p14="http://schemas.microsoft.com/office/powerpoint/2010/main" val="131536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19F7E0-98CC-44C4-9A5B-C225F77F8216}"/>
              </a:ext>
            </a:extLst>
          </p:cNvPr>
          <p:cNvSpPr>
            <a:spLocks noGrp="1"/>
          </p:cNvSpPr>
          <p:nvPr>
            <p:ph type="title"/>
          </p:nvPr>
        </p:nvSpPr>
        <p:spPr>
          <a:xfrm>
            <a:off x="839788" y="365125"/>
            <a:ext cx="10515600" cy="1325563"/>
          </a:xfrm>
        </p:spPr>
        <p:txBody>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E1740897-CD41-47E4-9D09-E338C30D5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6DF44CC7-A116-443F-BD59-2A3BEA1F68E6}"/>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a:extLst>
              <a:ext uri="{FF2B5EF4-FFF2-40B4-BE49-F238E27FC236}">
                <a16:creationId xmlns:a16="http://schemas.microsoft.com/office/drawing/2014/main" id="{E80837DA-1FC3-4C5D-BCA2-B6874CB5EB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FCD2EF9E-059C-43FE-9660-BB19AAEE328C}"/>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a:extLst>
              <a:ext uri="{FF2B5EF4-FFF2-40B4-BE49-F238E27FC236}">
                <a16:creationId xmlns:a16="http://schemas.microsoft.com/office/drawing/2014/main" id="{4FBD617D-89FC-4B45-999C-A33632E438EC}"/>
              </a:ext>
            </a:extLst>
          </p:cNvPr>
          <p:cNvSpPr>
            <a:spLocks noGrp="1"/>
          </p:cNvSpPr>
          <p:nvPr>
            <p:ph type="dt" sz="half" idx="10"/>
          </p:nvPr>
        </p:nvSpPr>
        <p:spPr/>
        <p:txBody>
          <a:bodyPr/>
          <a:lstStyle/>
          <a:p>
            <a:r>
              <a:rPr lang="en-US"/>
              <a:t>04/10/23</a:t>
            </a:r>
            <a:endParaRPr lang="pt-PT"/>
          </a:p>
        </p:txBody>
      </p:sp>
      <p:sp>
        <p:nvSpPr>
          <p:cNvPr id="8" name="Marcador de Posição do Rodapé 7">
            <a:extLst>
              <a:ext uri="{FF2B5EF4-FFF2-40B4-BE49-F238E27FC236}">
                <a16:creationId xmlns:a16="http://schemas.microsoft.com/office/drawing/2014/main" id="{F3B1763D-8455-413D-8767-27BE2E03E8E9}"/>
              </a:ext>
            </a:extLst>
          </p:cNvPr>
          <p:cNvSpPr>
            <a:spLocks noGrp="1"/>
          </p:cNvSpPr>
          <p:nvPr>
            <p:ph type="ftr" sz="quarter" idx="11"/>
          </p:nvPr>
        </p:nvSpPr>
        <p:spPr/>
        <p:txBody>
          <a:bodyPr/>
          <a:lstStyle/>
          <a:p>
            <a:endParaRPr lang="pt-PT"/>
          </a:p>
        </p:txBody>
      </p:sp>
      <p:sp>
        <p:nvSpPr>
          <p:cNvPr id="9" name="Marcador de Posição do Número do Diapositivo 8">
            <a:extLst>
              <a:ext uri="{FF2B5EF4-FFF2-40B4-BE49-F238E27FC236}">
                <a16:creationId xmlns:a16="http://schemas.microsoft.com/office/drawing/2014/main" id="{8A4FACFD-A4AF-4F35-9D03-5D5C3ECD102C}"/>
              </a:ext>
            </a:extLst>
          </p:cNvPr>
          <p:cNvSpPr>
            <a:spLocks noGrp="1"/>
          </p:cNvSpPr>
          <p:nvPr>
            <p:ph type="sldNum" sz="quarter" idx="12"/>
          </p:nvPr>
        </p:nvSpPr>
        <p:spPr/>
        <p:txBody>
          <a:bodyPr/>
          <a:lstStyle/>
          <a:p>
            <a:fld id="{16C82FCD-469B-469C-910A-D8F1BF5D7247}" type="slidenum">
              <a:rPr lang="pt-PT" smtClean="0"/>
              <a:t>‹#›</a:t>
            </a:fld>
            <a:endParaRPr lang="pt-PT"/>
          </a:p>
        </p:txBody>
      </p:sp>
    </p:spTree>
    <p:extLst>
      <p:ext uri="{BB962C8B-B14F-4D97-AF65-F5344CB8AC3E}">
        <p14:creationId xmlns:p14="http://schemas.microsoft.com/office/powerpoint/2010/main" val="2739476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5DFE52-446B-43CF-A267-7EB026FE19E2}"/>
              </a:ext>
            </a:extLst>
          </p:cNvPr>
          <p:cNvSpPr>
            <a:spLocks noGrp="1"/>
          </p:cNvSpPr>
          <p:nvPr>
            <p:ph type="title"/>
          </p:nvPr>
        </p:nvSpPr>
        <p:spPr/>
        <p:txBody>
          <a:bodyPr/>
          <a:lstStyle/>
          <a:p>
            <a:r>
              <a:rPr lang="pt-PT"/>
              <a:t>Clique para editar o estilo de título do Modelo Global</a:t>
            </a:r>
          </a:p>
        </p:txBody>
      </p:sp>
      <p:sp>
        <p:nvSpPr>
          <p:cNvPr id="3" name="Marcador de Posição da Data 2">
            <a:extLst>
              <a:ext uri="{FF2B5EF4-FFF2-40B4-BE49-F238E27FC236}">
                <a16:creationId xmlns:a16="http://schemas.microsoft.com/office/drawing/2014/main" id="{392DF40C-7729-4646-8F0A-45B55B8B3B29}"/>
              </a:ext>
            </a:extLst>
          </p:cNvPr>
          <p:cNvSpPr>
            <a:spLocks noGrp="1"/>
          </p:cNvSpPr>
          <p:nvPr>
            <p:ph type="dt" sz="half" idx="10"/>
          </p:nvPr>
        </p:nvSpPr>
        <p:spPr/>
        <p:txBody>
          <a:bodyPr/>
          <a:lstStyle/>
          <a:p>
            <a:r>
              <a:rPr lang="en-US"/>
              <a:t>04/10/23</a:t>
            </a:r>
            <a:endParaRPr lang="pt-PT"/>
          </a:p>
        </p:txBody>
      </p:sp>
      <p:sp>
        <p:nvSpPr>
          <p:cNvPr id="4" name="Marcador de Posição do Rodapé 3">
            <a:extLst>
              <a:ext uri="{FF2B5EF4-FFF2-40B4-BE49-F238E27FC236}">
                <a16:creationId xmlns:a16="http://schemas.microsoft.com/office/drawing/2014/main" id="{3B3A5225-5C47-4C77-B9CE-E7BCCAAF1FC2}"/>
              </a:ext>
            </a:extLst>
          </p:cNvPr>
          <p:cNvSpPr>
            <a:spLocks noGrp="1"/>
          </p:cNvSpPr>
          <p:nvPr>
            <p:ph type="ftr" sz="quarter" idx="11"/>
          </p:nvPr>
        </p:nvSpPr>
        <p:spPr/>
        <p:txBody>
          <a:bodyPr/>
          <a:lstStyle/>
          <a:p>
            <a:endParaRPr lang="pt-PT"/>
          </a:p>
        </p:txBody>
      </p:sp>
      <p:sp>
        <p:nvSpPr>
          <p:cNvPr id="5" name="Marcador de Posição do Número do Diapositivo 4">
            <a:extLst>
              <a:ext uri="{FF2B5EF4-FFF2-40B4-BE49-F238E27FC236}">
                <a16:creationId xmlns:a16="http://schemas.microsoft.com/office/drawing/2014/main" id="{F27ED015-9A16-436E-ABCE-D8A4DDA4EBB1}"/>
              </a:ext>
            </a:extLst>
          </p:cNvPr>
          <p:cNvSpPr>
            <a:spLocks noGrp="1"/>
          </p:cNvSpPr>
          <p:nvPr>
            <p:ph type="sldNum" sz="quarter" idx="12"/>
          </p:nvPr>
        </p:nvSpPr>
        <p:spPr/>
        <p:txBody>
          <a:bodyPr/>
          <a:lstStyle/>
          <a:p>
            <a:fld id="{16C82FCD-469B-469C-910A-D8F1BF5D7247}" type="slidenum">
              <a:rPr lang="pt-PT" smtClean="0"/>
              <a:t>‹#›</a:t>
            </a:fld>
            <a:endParaRPr lang="pt-PT"/>
          </a:p>
        </p:txBody>
      </p:sp>
      <p:pic>
        <p:nvPicPr>
          <p:cNvPr id="6" name="Picture 2" descr="ISEG Lisbon - YouTube">
            <a:extLst>
              <a:ext uri="{FF2B5EF4-FFF2-40B4-BE49-F238E27FC236}">
                <a16:creationId xmlns:a16="http://schemas.microsoft.com/office/drawing/2014/main" id="{2EDB9BD5-3B6F-5A51-5A2A-3CBD4B0287D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2000" y="0"/>
            <a:ext cx="108000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48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Marcador de Posição do Rodapé 2">
            <a:extLst>
              <a:ext uri="{FF2B5EF4-FFF2-40B4-BE49-F238E27FC236}">
                <a16:creationId xmlns:a16="http://schemas.microsoft.com/office/drawing/2014/main" id="{0BFF0058-9424-46D8-8B03-E974651509E2}"/>
              </a:ext>
            </a:extLst>
          </p:cNvPr>
          <p:cNvSpPr>
            <a:spLocks noGrp="1"/>
          </p:cNvSpPr>
          <p:nvPr>
            <p:ph type="ftr" sz="quarter" idx="11"/>
          </p:nvPr>
        </p:nvSpPr>
        <p:spPr/>
        <p:txBody>
          <a:bodyPr/>
          <a:lstStyle/>
          <a:p>
            <a:endParaRPr lang="pt-PT" dirty="0"/>
          </a:p>
        </p:txBody>
      </p:sp>
      <p:sp>
        <p:nvSpPr>
          <p:cNvPr id="4" name="Marcador de Posição do Número do Diapositivo 3">
            <a:extLst>
              <a:ext uri="{FF2B5EF4-FFF2-40B4-BE49-F238E27FC236}">
                <a16:creationId xmlns:a16="http://schemas.microsoft.com/office/drawing/2014/main" id="{CAD7050C-0907-4237-89E9-BA84EB76B8FE}"/>
              </a:ext>
            </a:extLst>
          </p:cNvPr>
          <p:cNvSpPr>
            <a:spLocks noGrp="1"/>
          </p:cNvSpPr>
          <p:nvPr>
            <p:ph type="sldNum" sz="quarter" idx="12"/>
          </p:nvPr>
        </p:nvSpPr>
        <p:spPr>
          <a:xfrm>
            <a:off x="9303619" y="6356350"/>
            <a:ext cx="2743200" cy="365125"/>
          </a:xfrm>
        </p:spPr>
        <p:txBody>
          <a:bodyPr/>
          <a:lstStyle/>
          <a:p>
            <a:fld id="{16C82FCD-469B-469C-910A-D8F1BF5D7247}" type="slidenum">
              <a:rPr lang="pt-PT" smtClean="0"/>
              <a:t>‹#›</a:t>
            </a:fld>
            <a:endParaRPr lang="pt-PT"/>
          </a:p>
        </p:txBody>
      </p:sp>
      <p:pic>
        <p:nvPicPr>
          <p:cNvPr id="5" name="Picture 2" descr="ISEG Lisbon - YouTube">
            <a:extLst>
              <a:ext uri="{FF2B5EF4-FFF2-40B4-BE49-F238E27FC236}">
                <a16:creationId xmlns:a16="http://schemas.microsoft.com/office/drawing/2014/main" id="{3C1D9A0C-6654-7FC7-9EF2-FB9E10CF650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2000" y="0"/>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osição da Data 1">
            <a:extLst>
              <a:ext uri="{FF2B5EF4-FFF2-40B4-BE49-F238E27FC236}">
                <a16:creationId xmlns:a16="http://schemas.microsoft.com/office/drawing/2014/main" id="{64FFCEC4-7AD4-438F-AA97-BE184A6D4F7F}"/>
              </a:ext>
            </a:extLst>
          </p:cNvPr>
          <p:cNvSpPr>
            <a:spLocks noGrp="1"/>
          </p:cNvSpPr>
          <p:nvPr>
            <p:ph type="dt" sz="half" idx="10"/>
          </p:nvPr>
        </p:nvSpPr>
        <p:spPr/>
        <p:txBody>
          <a:bodyPr/>
          <a:lstStyle/>
          <a:p>
            <a:r>
              <a:rPr lang="en-US"/>
              <a:t>04/10/23</a:t>
            </a:r>
            <a:endParaRPr lang="pt-PT"/>
          </a:p>
        </p:txBody>
      </p:sp>
    </p:spTree>
    <p:extLst>
      <p:ext uri="{BB962C8B-B14F-4D97-AF65-F5344CB8AC3E}">
        <p14:creationId xmlns:p14="http://schemas.microsoft.com/office/powerpoint/2010/main" val="16060057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B521C9-2A5C-40D0-BAAE-30E62795A744}"/>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A0A78862-823E-4061-855A-8D049AD5A4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a:extLst>
              <a:ext uri="{FF2B5EF4-FFF2-40B4-BE49-F238E27FC236}">
                <a16:creationId xmlns:a16="http://schemas.microsoft.com/office/drawing/2014/main" id="{D1A98D98-2939-4A80-AF60-9900B82CC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3E4F876D-2FE6-439E-9AE8-87C08DB0755B}"/>
              </a:ext>
            </a:extLst>
          </p:cNvPr>
          <p:cNvSpPr>
            <a:spLocks noGrp="1"/>
          </p:cNvSpPr>
          <p:nvPr>
            <p:ph type="dt" sz="half" idx="10"/>
          </p:nvPr>
        </p:nvSpPr>
        <p:spPr/>
        <p:txBody>
          <a:bodyPr/>
          <a:lstStyle/>
          <a:p>
            <a:r>
              <a:rPr lang="en-US"/>
              <a:t>04/10/23</a:t>
            </a:r>
            <a:endParaRPr lang="pt-PT"/>
          </a:p>
        </p:txBody>
      </p:sp>
      <p:sp>
        <p:nvSpPr>
          <p:cNvPr id="6" name="Marcador de Posição do Rodapé 5">
            <a:extLst>
              <a:ext uri="{FF2B5EF4-FFF2-40B4-BE49-F238E27FC236}">
                <a16:creationId xmlns:a16="http://schemas.microsoft.com/office/drawing/2014/main" id="{478A5957-507C-486C-AA1A-86EDBE231190}"/>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136B8AC0-0EE3-41E9-8930-BB62DD8543BE}"/>
              </a:ext>
            </a:extLst>
          </p:cNvPr>
          <p:cNvSpPr>
            <a:spLocks noGrp="1"/>
          </p:cNvSpPr>
          <p:nvPr>
            <p:ph type="sldNum" sz="quarter" idx="12"/>
          </p:nvPr>
        </p:nvSpPr>
        <p:spPr/>
        <p:txBody>
          <a:bodyPr/>
          <a:lstStyle/>
          <a:p>
            <a:fld id="{16C82FCD-469B-469C-910A-D8F1BF5D7247}" type="slidenum">
              <a:rPr lang="pt-PT" smtClean="0"/>
              <a:t>‹#›</a:t>
            </a:fld>
            <a:endParaRPr lang="pt-PT"/>
          </a:p>
        </p:txBody>
      </p:sp>
    </p:spTree>
    <p:extLst>
      <p:ext uri="{BB962C8B-B14F-4D97-AF65-F5344CB8AC3E}">
        <p14:creationId xmlns:p14="http://schemas.microsoft.com/office/powerpoint/2010/main" val="277045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369AB-457D-40A9-B705-F64D1F177964}"/>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a Imagem 2">
            <a:extLst>
              <a:ext uri="{FF2B5EF4-FFF2-40B4-BE49-F238E27FC236}">
                <a16:creationId xmlns:a16="http://schemas.microsoft.com/office/drawing/2014/main" id="{B4DAC3D1-F42D-4C84-A4BF-9B112C8DCE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a:extLst>
              <a:ext uri="{FF2B5EF4-FFF2-40B4-BE49-F238E27FC236}">
                <a16:creationId xmlns:a16="http://schemas.microsoft.com/office/drawing/2014/main" id="{0BA8F2EB-BF6D-434A-986F-BB598223D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F329718A-1698-4CF9-BACA-A06151B19DED}"/>
              </a:ext>
            </a:extLst>
          </p:cNvPr>
          <p:cNvSpPr>
            <a:spLocks noGrp="1"/>
          </p:cNvSpPr>
          <p:nvPr>
            <p:ph type="dt" sz="half" idx="10"/>
          </p:nvPr>
        </p:nvSpPr>
        <p:spPr/>
        <p:txBody>
          <a:bodyPr/>
          <a:lstStyle/>
          <a:p>
            <a:r>
              <a:rPr lang="en-US"/>
              <a:t>04/10/23</a:t>
            </a:r>
            <a:endParaRPr lang="pt-PT"/>
          </a:p>
        </p:txBody>
      </p:sp>
      <p:sp>
        <p:nvSpPr>
          <p:cNvPr id="6" name="Marcador de Posição do Rodapé 5">
            <a:extLst>
              <a:ext uri="{FF2B5EF4-FFF2-40B4-BE49-F238E27FC236}">
                <a16:creationId xmlns:a16="http://schemas.microsoft.com/office/drawing/2014/main" id="{48E59127-8A33-488B-815F-CC11AB1B0407}"/>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34EF1BFB-FD5F-42B8-B256-0D864EE19D29}"/>
              </a:ext>
            </a:extLst>
          </p:cNvPr>
          <p:cNvSpPr>
            <a:spLocks noGrp="1"/>
          </p:cNvSpPr>
          <p:nvPr>
            <p:ph type="sldNum" sz="quarter" idx="12"/>
          </p:nvPr>
        </p:nvSpPr>
        <p:spPr/>
        <p:txBody>
          <a:bodyPr/>
          <a:lstStyle/>
          <a:p>
            <a:fld id="{16C82FCD-469B-469C-910A-D8F1BF5D7247}" type="slidenum">
              <a:rPr lang="pt-PT" smtClean="0"/>
              <a:t>‹#›</a:t>
            </a:fld>
            <a:endParaRPr lang="pt-PT"/>
          </a:p>
        </p:txBody>
      </p:sp>
    </p:spTree>
    <p:extLst>
      <p:ext uri="{BB962C8B-B14F-4D97-AF65-F5344CB8AC3E}">
        <p14:creationId xmlns:p14="http://schemas.microsoft.com/office/powerpoint/2010/main" val="217290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D0FE5606-0854-4B5F-BCD1-50D25B5A54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C09194F8-19FC-4C06-8179-F0E262AFAB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5ADE5E19-97D1-44FF-9402-44126AAA81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Space Grotesk" pitchFamily="2" charset="77"/>
              </a:defRPr>
            </a:lvl1pPr>
          </a:lstStyle>
          <a:p>
            <a:r>
              <a:rPr lang="en-US"/>
              <a:t>04/10/23</a:t>
            </a:r>
            <a:endParaRPr lang="pt-PT"/>
          </a:p>
        </p:txBody>
      </p:sp>
      <p:sp>
        <p:nvSpPr>
          <p:cNvPr id="5" name="Marcador de Posição do Rodapé 4">
            <a:extLst>
              <a:ext uri="{FF2B5EF4-FFF2-40B4-BE49-F238E27FC236}">
                <a16:creationId xmlns:a16="http://schemas.microsoft.com/office/drawing/2014/main" id="{8A1E38A9-6FA4-443F-B40D-50B71997BD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Space Grotesk" pitchFamily="2" charset="77"/>
              </a:defRPr>
            </a:lvl1pPr>
          </a:lstStyle>
          <a:p>
            <a:endParaRPr lang="pt-PT"/>
          </a:p>
        </p:txBody>
      </p:sp>
      <p:sp>
        <p:nvSpPr>
          <p:cNvPr id="6" name="Marcador de Posição do Número do Diapositivo 5">
            <a:extLst>
              <a:ext uri="{FF2B5EF4-FFF2-40B4-BE49-F238E27FC236}">
                <a16:creationId xmlns:a16="http://schemas.microsoft.com/office/drawing/2014/main" id="{23076E49-FF02-4216-86D8-4F270D2E8E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Space Grotesk" pitchFamily="2" charset="77"/>
              </a:defRPr>
            </a:lvl1pPr>
          </a:lstStyle>
          <a:p>
            <a:fld id="{16C82FCD-469B-469C-910A-D8F1BF5D7247}" type="slidenum">
              <a:rPr lang="pt-PT" smtClean="0"/>
              <a:pPr/>
              <a:t>‹#›</a:t>
            </a:fld>
            <a:endParaRPr lang="pt-PT"/>
          </a:p>
        </p:txBody>
      </p:sp>
      <p:pic>
        <p:nvPicPr>
          <p:cNvPr id="7" name="Picture 2" descr="ISEG Lisbon - YouTube">
            <a:extLst>
              <a:ext uri="{FF2B5EF4-FFF2-40B4-BE49-F238E27FC236}">
                <a16:creationId xmlns:a16="http://schemas.microsoft.com/office/drawing/2014/main" id="{EE80D079-6C78-ECAB-1C8F-80F4878C0F3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112000" y="0"/>
            <a:ext cx="108000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599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0" i="0" kern="1200">
          <a:solidFill>
            <a:schemeClr val="tx1"/>
          </a:solidFill>
          <a:latin typeface="Space Grotesk Ligh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Space Grotesk"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Space Grotesk"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Space Grotesk"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pace Grotesk"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Space Grotesk"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mknee retail">
            <a:extLst>
              <a:ext uri="{FF2B5EF4-FFF2-40B4-BE49-F238E27FC236}">
                <a16:creationId xmlns:a16="http://schemas.microsoft.com/office/drawing/2014/main" id="{D9768527-8001-211F-98E0-4CA351DA4971}"/>
              </a:ext>
            </a:extLst>
          </p:cNvPr>
          <p:cNvSpPr txBox="1">
            <a:spLocks/>
          </p:cNvSpPr>
          <p:nvPr/>
        </p:nvSpPr>
        <p:spPr>
          <a:xfrm>
            <a:off x="2444577" y="1250533"/>
            <a:ext cx="9200535" cy="4589883"/>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spcAft>
                <a:spcPts val="600"/>
              </a:spcAft>
            </a:pPr>
            <a:r>
              <a:rPr lang="en-GB" sz="1600" dirty="0" err="1">
                <a:latin typeface="Arial Narrow"/>
                <a:cs typeface="Arial Narrow" panose="020B0604020202020204" pitchFamily="34" charset="0"/>
              </a:rPr>
              <a:t>Universidade</a:t>
            </a:r>
            <a:r>
              <a:rPr lang="en-GB" sz="1600" dirty="0">
                <a:latin typeface="Arial Narrow"/>
                <a:cs typeface="Arial Narrow" panose="020B0604020202020204" pitchFamily="34" charset="0"/>
              </a:rPr>
              <a:t> de Lisboa – Instituto Superior de Economia e </a:t>
            </a:r>
            <a:r>
              <a:rPr lang="en-GB" sz="1600" dirty="0" err="1">
                <a:latin typeface="Arial Narrow"/>
                <a:cs typeface="Arial Narrow" panose="020B0604020202020204" pitchFamily="34" charset="0"/>
              </a:rPr>
              <a:t>Gestão</a:t>
            </a:r>
            <a:endParaRPr lang="en-GB" sz="1600" dirty="0">
              <a:latin typeface="Arial Narrow"/>
            </a:endParaRPr>
          </a:p>
          <a:p>
            <a:pPr algn="r">
              <a:lnSpc>
                <a:spcPct val="100000"/>
              </a:lnSpc>
              <a:spcAft>
                <a:spcPts val="600"/>
              </a:spcAft>
            </a:pPr>
            <a:r>
              <a:rPr lang="en-GB" sz="1600" dirty="0" err="1">
                <a:latin typeface="Arial Narrow"/>
                <a:cs typeface="Arial Narrow" panose="020B0604020202020204" pitchFamily="34" charset="0"/>
              </a:rPr>
              <a:t>Programa</a:t>
            </a:r>
            <a:r>
              <a:rPr lang="en-GB" sz="1600" dirty="0">
                <a:latin typeface="Arial Narrow"/>
                <a:cs typeface="Arial Narrow" panose="020B0604020202020204" pitchFamily="34" charset="0"/>
              </a:rPr>
              <a:t> de </a:t>
            </a:r>
            <a:r>
              <a:rPr lang="en-GB" sz="1600" dirty="0" err="1">
                <a:latin typeface="Arial Narrow"/>
                <a:cs typeface="Arial Narrow" panose="020B0604020202020204" pitchFamily="34" charset="0"/>
              </a:rPr>
              <a:t>Doutoramento</a:t>
            </a:r>
            <a:r>
              <a:rPr lang="en-GB" sz="1600" dirty="0">
                <a:latin typeface="Arial Narrow"/>
                <a:cs typeface="Arial Narrow" panose="020B0604020202020204" pitchFamily="34" charset="0"/>
              </a:rPr>
              <a:t> </a:t>
            </a:r>
            <a:r>
              <a:rPr lang="en-GB" sz="1600" dirty="0" err="1">
                <a:latin typeface="Arial Narrow"/>
                <a:cs typeface="Arial Narrow" panose="020B0604020202020204" pitchFamily="34" charset="0"/>
              </a:rPr>
              <a:t>em</a:t>
            </a:r>
            <a:r>
              <a:rPr lang="en-GB" sz="1600" dirty="0">
                <a:latin typeface="Arial Narrow"/>
                <a:cs typeface="Arial Narrow" panose="020B0604020202020204" pitchFamily="34" charset="0"/>
              </a:rPr>
              <a:t> </a:t>
            </a:r>
            <a:r>
              <a:rPr lang="en-GB" sz="1600" dirty="0" err="1">
                <a:latin typeface="Arial Narrow"/>
                <a:cs typeface="Arial Narrow" panose="020B0604020202020204" pitchFamily="34" charset="0"/>
              </a:rPr>
              <a:t>Gestão</a:t>
            </a:r>
          </a:p>
          <a:p>
            <a:pPr algn="r">
              <a:lnSpc>
                <a:spcPct val="100000"/>
              </a:lnSpc>
              <a:spcAft>
                <a:spcPts val="600"/>
              </a:spcAft>
            </a:pPr>
            <a:r>
              <a:rPr lang="en-GB" sz="1600" dirty="0" err="1">
                <a:latin typeface="Arial Narrow"/>
                <a:cs typeface="Arial Narrow" panose="020B0604020202020204" pitchFamily="34" charset="0"/>
              </a:rPr>
              <a:t>Metodologias</a:t>
            </a:r>
            <a:r>
              <a:rPr lang="en-GB" sz="1600" dirty="0">
                <a:latin typeface="Arial Narrow"/>
                <a:cs typeface="Arial Narrow" panose="020B0604020202020204" pitchFamily="34" charset="0"/>
              </a:rPr>
              <a:t> de </a:t>
            </a:r>
            <a:r>
              <a:rPr lang="en-GB" sz="1600" dirty="0" err="1">
                <a:latin typeface="Arial Narrow"/>
                <a:cs typeface="Arial Narrow" panose="020B0604020202020204" pitchFamily="34" charset="0"/>
              </a:rPr>
              <a:t>Investigação</a:t>
            </a:r>
            <a:r>
              <a:rPr lang="en-GB" sz="1600" dirty="0">
                <a:latin typeface="Arial Narrow"/>
                <a:cs typeface="Arial Narrow" panose="020B0604020202020204" pitchFamily="34" charset="0"/>
              </a:rPr>
              <a:t> (2023/2024)</a:t>
            </a:r>
          </a:p>
          <a:p>
            <a:pPr algn="r">
              <a:lnSpc>
                <a:spcPct val="100000"/>
              </a:lnSpc>
              <a:spcAft>
                <a:spcPts val="600"/>
              </a:spcAft>
            </a:pPr>
            <a:r>
              <a:rPr lang="en-GB" sz="1600" dirty="0">
                <a:latin typeface="Arial Narrow"/>
                <a:cs typeface="Arial Narrow" panose="020B0604020202020204" pitchFamily="34" charset="0"/>
              </a:rPr>
              <a:t>Prof. </a:t>
            </a:r>
            <a:r>
              <a:rPr lang="en-GB" sz="1600" dirty="0" err="1">
                <a:latin typeface="Arial Narrow"/>
                <a:cs typeface="Arial Narrow" panose="020B0604020202020204" pitchFamily="34" charset="0"/>
              </a:rPr>
              <a:t>Dr.</a:t>
            </a:r>
            <a:r>
              <a:rPr lang="en-GB" sz="1600" dirty="0">
                <a:latin typeface="Arial Narrow"/>
                <a:cs typeface="Arial Narrow" panose="020B0604020202020204" pitchFamily="34" charset="0"/>
              </a:rPr>
              <a:t> </a:t>
            </a:r>
            <a:r>
              <a:rPr lang="en-GB" sz="1600" dirty="0" err="1">
                <a:latin typeface="Arial Narrow"/>
                <a:cs typeface="Arial Narrow" panose="020B0604020202020204" pitchFamily="34" charset="0"/>
              </a:rPr>
              <a:t>Curado</a:t>
            </a:r>
            <a:endParaRPr lang="en-GB" sz="1600" dirty="0">
              <a:latin typeface="Arial Narrow"/>
              <a:cs typeface="Arial Narrow" panose="020B0604020202020204" pitchFamily="34" charset="0"/>
            </a:endParaRPr>
          </a:p>
          <a:p>
            <a:pPr algn="r">
              <a:lnSpc>
                <a:spcPct val="100000"/>
              </a:lnSpc>
              <a:spcAft>
                <a:spcPts val="600"/>
              </a:spcAft>
            </a:pPr>
            <a:r>
              <a:rPr lang="en-GB" sz="1600" dirty="0">
                <a:latin typeface="Arial Narrow" panose="020B0604020202020204" pitchFamily="34" charset="0"/>
                <a:cs typeface="Arial Narrow" panose="020B0604020202020204" pitchFamily="34" charset="0"/>
              </a:rPr>
              <a:t>04 October 2023</a:t>
            </a:r>
          </a:p>
          <a:p>
            <a:pPr algn="r">
              <a:lnSpc>
                <a:spcPct val="100000"/>
              </a:lnSpc>
              <a:spcAft>
                <a:spcPts val="600"/>
              </a:spcAft>
            </a:pPr>
            <a:endParaRPr lang="en-GB" sz="1600" dirty="0">
              <a:solidFill>
                <a:schemeClr val="bg1">
                  <a:lumMod val="50000"/>
                </a:schemeClr>
              </a:solidFill>
              <a:latin typeface="Arial Narrow" panose="020B0604020202020204" pitchFamily="34" charset="0"/>
              <a:cs typeface="Arial Narrow" panose="020B0604020202020204" pitchFamily="34" charset="0"/>
            </a:endParaRPr>
          </a:p>
          <a:p>
            <a:pPr>
              <a:lnSpc>
                <a:spcPct val="100000"/>
              </a:lnSpc>
              <a:spcAft>
                <a:spcPts val="600"/>
              </a:spcAft>
            </a:pPr>
            <a:r>
              <a:rPr lang="en-GB" sz="1600" b="1" dirty="0">
                <a:latin typeface="Arial Narrow"/>
                <a:cs typeface="Arial Narrow" panose="020B0604020202020204" pitchFamily="34" charset="0"/>
              </a:rPr>
              <a:t>Article Review:</a:t>
            </a:r>
          </a:p>
          <a:p>
            <a:pPr>
              <a:lnSpc>
                <a:spcPct val="100000"/>
              </a:lnSpc>
              <a:spcAft>
                <a:spcPts val="600"/>
              </a:spcAft>
            </a:pPr>
            <a:r>
              <a:rPr lang="en-GB" sz="1600" dirty="0">
                <a:latin typeface="Arial Narrow" panose="020B0604020202020204" pitchFamily="34" charset="0"/>
                <a:cs typeface="Arial Narrow" panose="020B0604020202020204" pitchFamily="34" charset="0"/>
              </a:rPr>
              <a:t>Vermeulen, F. 2005. On rigor and relevance: Fostering dialectic progress in management research. </a:t>
            </a:r>
          </a:p>
          <a:p>
            <a:pPr>
              <a:lnSpc>
                <a:spcPct val="100000"/>
              </a:lnSpc>
              <a:spcAft>
                <a:spcPts val="600"/>
              </a:spcAft>
            </a:pPr>
            <a:r>
              <a:rPr lang="en-GB" sz="1600" i="1" dirty="0">
                <a:latin typeface="Arial Narrow" panose="020B0604020202020204" pitchFamily="34" charset="0"/>
                <a:cs typeface="Arial Narrow" panose="020B0604020202020204" pitchFamily="34" charset="0"/>
              </a:rPr>
              <a:t>	Academy of Management Journal, 48</a:t>
            </a:r>
            <a:r>
              <a:rPr lang="en-GB" sz="1600" dirty="0">
                <a:latin typeface="Arial Narrow" panose="020B0604020202020204" pitchFamily="34" charset="0"/>
                <a:cs typeface="Arial Narrow" panose="020B0604020202020204" pitchFamily="34" charset="0"/>
              </a:rPr>
              <a:t>(6), 978–982</a:t>
            </a:r>
          </a:p>
          <a:p>
            <a:pPr>
              <a:lnSpc>
                <a:spcPct val="100000"/>
              </a:lnSpc>
              <a:spcAft>
                <a:spcPts val="600"/>
              </a:spcAft>
            </a:pPr>
            <a:endParaRPr lang="en-GB" sz="1600" b="1" dirty="0">
              <a:solidFill>
                <a:srgbClr val="FF0000"/>
              </a:solidFill>
              <a:latin typeface="Arial Narrow" panose="020B0604020202020204" pitchFamily="34" charset="0"/>
              <a:cs typeface="Arial Narrow" panose="020B0604020202020204" pitchFamily="34" charset="0"/>
            </a:endParaRPr>
          </a:p>
          <a:p>
            <a:pPr>
              <a:lnSpc>
                <a:spcPct val="100000"/>
              </a:lnSpc>
              <a:spcAft>
                <a:spcPts val="600"/>
              </a:spcAft>
            </a:pPr>
            <a:r>
              <a:rPr lang="en-GB" sz="1600" b="1" dirty="0">
                <a:latin typeface="Arial Narrow" panose="020B0604020202020204" pitchFamily="34" charset="0"/>
                <a:cs typeface="Arial Narrow" panose="020B0604020202020204" pitchFamily="34" charset="0"/>
              </a:rPr>
              <a:t>Key Premise</a:t>
            </a:r>
          </a:p>
          <a:p>
            <a:pPr>
              <a:lnSpc>
                <a:spcPct val="100000"/>
              </a:lnSpc>
              <a:spcAft>
                <a:spcPts val="600"/>
              </a:spcAft>
            </a:pPr>
            <a:r>
              <a:rPr lang="en-GB" sz="1600" dirty="0">
                <a:latin typeface="Arial Narrow" panose="020B0604020202020204" pitchFamily="34" charset="0"/>
                <a:cs typeface="Arial Narrow" panose="020B0604020202020204" pitchFamily="34" charset="0"/>
              </a:rPr>
              <a:t>Management research does not sufficiently influence management practice</a:t>
            </a:r>
          </a:p>
        </p:txBody>
      </p:sp>
      <p:graphicFrame>
        <p:nvGraphicFramePr>
          <p:cNvPr id="4" name="Table 9">
            <a:extLst>
              <a:ext uri="{FF2B5EF4-FFF2-40B4-BE49-F238E27FC236}">
                <a16:creationId xmlns:a16="http://schemas.microsoft.com/office/drawing/2014/main" id="{88B357C0-4AC0-9008-14BE-E8D32A67681A}"/>
              </a:ext>
            </a:extLst>
          </p:cNvPr>
          <p:cNvGraphicFramePr>
            <a:graphicFrameLocks noGrp="1"/>
          </p:cNvGraphicFramePr>
          <p:nvPr>
            <p:extLst>
              <p:ext uri="{D42A27DB-BD31-4B8C-83A1-F6EECF244321}">
                <p14:modId xmlns:p14="http://schemas.microsoft.com/office/powerpoint/2010/main" val="4218474931"/>
              </p:ext>
            </p:extLst>
          </p:nvPr>
        </p:nvGraphicFramePr>
        <p:xfrm>
          <a:off x="2444577" y="5476843"/>
          <a:ext cx="6007445" cy="1005840"/>
        </p:xfrm>
        <a:graphic>
          <a:graphicData uri="http://schemas.openxmlformats.org/drawingml/2006/table">
            <a:tbl>
              <a:tblPr firstRow="1" bandRow="1">
                <a:tableStyleId>{2D5ABB26-0587-4C30-8999-92F81FD0307C}</a:tableStyleId>
              </a:tblPr>
              <a:tblGrid>
                <a:gridCol w="2738723">
                  <a:extLst>
                    <a:ext uri="{9D8B030D-6E8A-4147-A177-3AD203B41FA5}">
                      <a16:colId xmlns:a16="http://schemas.microsoft.com/office/drawing/2014/main" val="3871776591"/>
                    </a:ext>
                  </a:extLst>
                </a:gridCol>
                <a:gridCol w="3268722">
                  <a:extLst>
                    <a:ext uri="{9D8B030D-6E8A-4147-A177-3AD203B41FA5}">
                      <a16:colId xmlns:a16="http://schemas.microsoft.com/office/drawing/2014/main" val="878422537"/>
                    </a:ext>
                  </a:extLst>
                </a:gridCol>
              </a:tblGrid>
              <a:tr h="239019">
                <a:tc>
                  <a:txBody>
                    <a:bodyPr/>
                    <a:lstStyle/>
                    <a:p>
                      <a:pPr algn="l"/>
                      <a:r>
                        <a:rPr lang="en-US" sz="1600" b="1" i="0" dirty="0">
                          <a:solidFill>
                            <a:schemeClr val="tx1"/>
                          </a:solidFill>
                          <a:latin typeface="Arial Narrow" panose="020B0604020202020204" pitchFamily="34" charset="0"/>
                          <a:cs typeface="Arial Narrow" panose="020B0604020202020204" pitchFamily="34" charset="0"/>
                        </a:rPr>
                        <a:t>Presenters</a:t>
                      </a:r>
                    </a:p>
                  </a:txBody>
                  <a:tcPr anchor="ctr"/>
                </a:tc>
                <a:tc>
                  <a:txBody>
                    <a:bodyPr/>
                    <a:lstStyle/>
                    <a:p>
                      <a:pPr algn="r"/>
                      <a:endParaRPr lang="en-US" sz="1600" b="1" i="0" dirty="0">
                        <a:solidFill>
                          <a:schemeClr val="bg1">
                            <a:lumMod val="65000"/>
                          </a:schemeClr>
                        </a:solidFill>
                        <a:latin typeface="Arial Narrow" panose="020B0604020202020204" pitchFamily="34" charset="0"/>
                        <a:cs typeface="Arial Narrow" panose="020B0604020202020204" pitchFamily="34" charset="0"/>
                      </a:endParaRPr>
                    </a:p>
                  </a:txBody>
                  <a:tcPr anchor="ctr"/>
                </a:tc>
                <a:extLst>
                  <a:ext uri="{0D108BD9-81ED-4DB2-BD59-A6C34878D82A}">
                    <a16:rowId xmlns:a16="http://schemas.microsoft.com/office/drawing/2014/main" val="3738997817"/>
                  </a:ext>
                </a:extLst>
              </a:tr>
              <a:tr h="239019">
                <a:tc>
                  <a:txBody>
                    <a:bodyPr/>
                    <a:lstStyle/>
                    <a:p>
                      <a:pPr algn="l"/>
                      <a:r>
                        <a:rPr lang="en-PT" sz="1600" b="1" i="0">
                          <a:solidFill>
                            <a:schemeClr val="bg1">
                              <a:lumMod val="65000"/>
                            </a:schemeClr>
                          </a:solidFill>
                          <a:latin typeface="Arial Narrow" panose="020B0604020202020204" pitchFamily="34" charset="0"/>
                          <a:cs typeface="Arial Narrow" panose="020B0604020202020204" pitchFamily="34" charset="0"/>
                        </a:rPr>
                        <a:t>Carlos </a:t>
                      </a:r>
                      <a:r>
                        <a:rPr lang="en-GB" sz="1600" b="1" i="0" err="1">
                          <a:solidFill>
                            <a:schemeClr val="bg1">
                              <a:lumMod val="65000"/>
                            </a:schemeClr>
                          </a:solidFill>
                          <a:latin typeface="Arial Narrow" panose="020B0604020202020204" pitchFamily="34" charset="0"/>
                          <a:cs typeface="Arial Narrow" panose="020B0604020202020204" pitchFamily="34" charset="0"/>
                        </a:rPr>
                        <a:t>Rutigliani</a:t>
                      </a:r>
                      <a:r>
                        <a:rPr lang="en-GB" sz="1600" b="1" i="0">
                          <a:solidFill>
                            <a:schemeClr val="bg1">
                              <a:lumMod val="65000"/>
                            </a:schemeClr>
                          </a:solidFill>
                          <a:latin typeface="Arial Narrow" panose="020B0604020202020204" pitchFamily="34" charset="0"/>
                          <a:cs typeface="Arial Narrow" panose="020B0604020202020204" pitchFamily="34" charset="0"/>
                        </a:rPr>
                        <a:t> </a:t>
                      </a:r>
                      <a:r>
                        <a:rPr lang="en-PT" sz="1600" b="1" i="0">
                          <a:solidFill>
                            <a:schemeClr val="bg1">
                              <a:lumMod val="65000"/>
                            </a:schemeClr>
                          </a:solidFill>
                          <a:latin typeface="Arial Narrow" panose="020B0604020202020204" pitchFamily="34" charset="0"/>
                          <a:cs typeface="Arial Narrow" panose="020B0604020202020204" pitchFamily="34" charset="0"/>
                        </a:rPr>
                        <a:t>Vasconcellos</a:t>
                      </a:r>
                      <a:endParaRPr lang="en-US" sz="1600" b="1" i="0">
                        <a:solidFill>
                          <a:schemeClr val="bg1">
                            <a:lumMod val="65000"/>
                          </a:schemeClr>
                        </a:solidFill>
                        <a:latin typeface="Arial Narrow" panose="020B0604020202020204" pitchFamily="34" charset="0"/>
                        <a:cs typeface="Arial Narrow" panose="020B0604020202020204" pitchFamily="34" charset="0"/>
                      </a:endParaRPr>
                    </a:p>
                  </a:txBody>
                  <a:tcPr anchor="ctr"/>
                </a:tc>
                <a:tc>
                  <a:txBody>
                    <a:bodyPr/>
                    <a:lstStyle/>
                    <a:p>
                      <a:pPr algn="r"/>
                      <a:r>
                        <a:rPr lang="en-GB" sz="1600" b="1" i="0">
                          <a:solidFill>
                            <a:schemeClr val="bg1">
                              <a:lumMod val="65000"/>
                            </a:schemeClr>
                          </a:solidFill>
                          <a:latin typeface="Arial Narrow" panose="020B0604020202020204" pitchFamily="34" charset="0"/>
                          <a:cs typeface="Arial Narrow" panose="020B0604020202020204" pitchFamily="34" charset="0"/>
                        </a:rPr>
                        <a:t>&lt;</a:t>
                      </a:r>
                      <a:r>
                        <a:rPr lang="en-GB" sz="1600" b="1" i="0" err="1">
                          <a:solidFill>
                            <a:schemeClr val="bg1">
                              <a:lumMod val="65000"/>
                            </a:schemeClr>
                          </a:solidFill>
                          <a:latin typeface="Arial Narrow" panose="020B0604020202020204" pitchFamily="34" charset="0"/>
                          <a:cs typeface="Arial Narrow" panose="020B0604020202020204" pitchFamily="34" charset="0"/>
                        </a:rPr>
                        <a:t>crvasconcellos@phd.iseg.ulisboa.pt</a:t>
                      </a:r>
                      <a:r>
                        <a:rPr lang="en-GB" sz="1600" b="1" i="0">
                          <a:solidFill>
                            <a:schemeClr val="bg1">
                              <a:lumMod val="65000"/>
                            </a:schemeClr>
                          </a:solidFill>
                          <a:latin typeface="Arial Narrow" panose="020B0604020202020204" pitchFamily="34" charset="0"/>
                          <a:cs typeface="Arial Narrow" panose="020B0604020202020204" pitchFamily="34" charset="0"/>
                        </a:rPr>
                        <a:t>&gt;</a:t>
                      </a:r>
                      <a:endParaRPr lang="en-US" sz="1600" b="1" i="0">
                        <a:solidFill>
                          <a:schemeClr val="bg1">
                            <a:lumMod val="65000"/>
                          </a:schemeClr>
                        </a:solidFill>
                        <a:latin typeface="Arial Narrow" panose="020B0604020202020204" pitchFamily="34" charset="0"/>
                        <a:cs typeface="Arial Narrow" panose="020B0604020202020204" pitchFamily="34" charset="0"/>
                      </a:endParaRPr>
                    </a:p>
                  </a:txBody>
                  <a:tcPr anchor="ctr"/>
                </a:tc>
                <a:extLst>
                  <a:ext uri="{0D108BD9-81ED-4DB2-BD59-A6C34878D82A}">
                    <a16:rowId xmlns:a16="http://schemas.microsoft.com/office/drawing/2014/main" val="177066840"/>
                  </a:ext>
                </a:extLst>
              </a:tr>
              <a:tr h="239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T" sz="1600" b="1" i="0">
                          <a:solidFill>
                            <a:schemeClr val="bg1">
                              <a:lumMod val="65000"/>
                            </a:schemeClr>
                          </a:solidFill>
                          <a:latin typeface="Arial Narrow" panose="020B0604020202020204" pitchFamily="34" charset="0"/>
                          <a:cs typeface="Arial Narrow" panose="020B0604020202020204" pitchFamily="34" charset="0"/>
                        </a:rPr>
                        <a:t>Jamie Pierre Bridel</a:t>
                      </a:r>
                      <a:endParaRPr lang="en-US" sz="1600" b="1" i="0">
                        <a:solidFill>
                          <a:schemeClr val="bg1">
                            <a:lumMod val="65000"/>
                          </a:schemeClr>
                        </a:solidFill>
                        <a:latin typeface="Arial Narrow" panose="020B0604020202020204" pitchFamily="34" charset="0"/>
                        <a:cs typeface="Arial Narrow" panose="020B0604020202020204" pitchFamily="34" charset="0"/>
                      </a:endParaRPr>
                    </a:p>
                  </a:txBody>
                  <a:tcPr anchor="ctr"/>
                </a:tc>
                <a:tc>
                  <a:txBody>
                    <a:bodyPr/>
                    <a:lstStyle/>
                    <a:p>
                      <a:pPr algn="r"/>
                      <a:r>
                        <a:rPr lang="en-GB" sz="1600" b="1" i="0" dirty="0">
                          <a:solidFill>
                            <a:schemeClr val="bg1">
                              <a:lumMod val="65000"/>
                            </a:schemeClr>
                          </a:solidFill>
                          <a:latin typeface="Arial Narrow" panose="020B0604020202020204" pitchFamily="34" charset="0"/>
                          <a:cs typeface="Arial Narrow" panose="020B0604020202020204" pitchFamily="34" charset="0"/>
                        </a:rPr>
                        <a:t>&lt;</a:t>
                      </a:r>
                      <a:r>
                        <a:rPr lang="en-GB" sz="1600" b="1" i="0" dirty="0" err="1">
                          <a:solidFill>
                            <a:schemeClr val="bg1">
                              <a:lumMod val="65000"/>
                            </a:schemeClr>
                          </a:solidFill>
                          <a:latin typeface="Arial Narrow" panose="020B0604020202020204" pitchFamily="34" charset="0"/>
                          <a:cs typeface="Arial Narrow" panose="020B0604020202020204" pitchFamily="34" charset="0"/>
                        </a:rPr>
                        <a:t>jamie.bridel@phd.iseg.ulisboa.pt</a:t>
                      </a:r>
                      <a:r>
                        <a:rPr lang="en-GB" sz="1600" b="1" i="0" dirty="0">
                          <a:solidFill>
                            <a:schemeClr val="bg1">
                              <a:lumMod val="65000"/>
                            </a:schemeClr>
                          </a:solidFill>
                          <a:latin typeface="Arial Narrow" panose="020B0604020202020204" pitchFamily="34" charset="0"/>
                          <a:cs typeface="Arial Narrow" panose="020B0604020202020204" pitchFamily="34" charset="0"/>
                        </a:rPr>
                        <a:t>&gt;</a:t>
                      </a:r>
                      <a:endParaRPr lang="en-US" sz="1600" b="1" i="0" dirty="0">
                        <a:solidFill>
                          <a:schemeClr val="bg1">
                            <a:lumMod val="65000"/>
                          </a:schemeClr>
                        </a:solidFill>
                        <a:latin typeface="Arial Narrow" panose="020B0604020202020204" pitchFamily="34" charset="0"/>
                        <a:cs typeface="Arial Narrow" panose="020B0604020202020204" pitchFamily="34" charset="0"/>
                      </a:endParaRPr>
                    </a:p>
                  </a:txBody>
                  <a:tcPr anchor="ctr"/>
                </a:tc>
                <a:extLst>
                  <a:ext uri="{0D108BD9-81ED-4DB2-BD59-A6C34878D82A}">
                    <a16:rowId xmlns:a16="http://schemas.microsoft.com/office/drawing/2014/main" val="4165442713"/>
                  </a:ext>
                </a:extLst>
              </a:tr>
            </a:tbl>
          </a:graphicData>
        </a:graphic>
      </p:graphicFrame>
      <p:pic>
        <p:nvPicPr>
          <p:cNvPr id="5" name="Picture 4" descr="A logo for the university of economics and management&#10;&#10;Description automatically generated">
            <a:extLst>
              <a:ext uri="{FF2B5EF4-FFF2-40B4-BE49-F238E27FC236}">
                <a16:creationId xmlns:a16="http://schemas.microsoft.com/office/drawing/2014/main" id="{CC4170DA-4F63-7079-2037-87DD4657B32B}"/>
              </a:ext>
            </a:extLst>
          </p:cNvPr>
          <p:cNvPicPr>
            <a:picLocks noChangeAspect="1"/>
          </p:cNvPicPr>
          <p:nvPr/>
        </p:nvPicPr>
        <p:blipFill>
          <a:blip r:embed="rId3"/>
          <a:stretch>
            <a:fillRect/>
          </a:stretch>
        </p:blipFill>
        <p:spPr>
          <a:xfrm>
            <a:off x="103841" y="194329"/>
            <a:ext cx="2340736" cy="1121756"/>
          </a:xfrm>
          <a:prstGeom prst="rect">
            <a:avLst/>
          </a:prstGeom>
        </p:spPr>
      </p:pic>
      <p:sp>
        <p:nvSpPr>
          <p:cNvPr id="3" name="Rectangle 2">
            <a:extLst>
              <a:ext uri="{FF2B5EF4-FFF2-40B4-BE49-F238E27FC236}">
                <a16:creationId xmlns:a16="http://schemas.microsoft.com/office/drawing/2014/main" id="{08E45A8F-DA67-5A49-ED91-7EFBAA33687C}"/>
              </a:ext>
            </a:extLst>
          </p:cNvPr>
          <p:cNvSpPr/>
          <p:nvPr/>
        </p:nvSpPr>
        <p:spPr>
          <a:xfrm>
            <a:off x="10209125" y="0"/>
            <a:ext cx="1982875" cy="11217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7" name="Slide Number Placeholder 6">
            <a:extLst>
              <a:ext uri="{FF2B5EF4-FFF2-40B4-BE49-F238E27FC236}">
                <a16:creationId xmlns:a16="http://schemas.microsoft.com/office/drawing/2014/main" id="{D9462460-F74A-79C8-4041-FB0E22788876}"/>
              </a:ext>
            </a:extLst>
          </p:cNvPr>
          <p:cNvSpPr>
            <a:spLocks noGrp="1"/>
          </p:cNvSpPr>
          <p:nvPr>
            <p:ph type="sldNum" sz="quarter" idx="12"/>
          </p:nvPr>
        </p:nvSpPr>
        <p:spPr/>
        <p:txBody>
          <a:bodyPr/>
          <a:lstStyle/>
          <a:p>
            <a:fld id="{16C82FCD-469B-469C-910A-D8F1BF5D7247}" type="slidenum">
              <a:rPr lang="pt-PT" smtClean="0"/>
              <a:t>1</a:t>
            </a:fld>
            <a:endParaRPr lang="pt-PT"/>
          </a:p>
        </p:txBody>
      </p:sp>
    </p:spTree>
    <p:extLst>
      <p:ext uri="{BB962C8B-B14F-4D97-AF65-F5344CB8AC3E}">
        <p14:creationId xmlns:p14="http://schemas.microsoft.com/office/powerpoint/2010/main" val="15736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8659D0AF-9B51-4E26-AB0F-67253CBAFD6B}"/>
              </a:ext>
            </a:extLst>
          </p:cNvPr>
          <p:cNvPicPr>
            <a:picLocks noChangeAspect="1"/>
          </p:cNvPicPr>
          <p:nvPr/>
        </p:nvPicPr>
        <p:blipFill rotWithShape="1">
          <a:blip r:embed="rId3">
            <a:extLst>
              <a:ext uri="{28A0092B-C50C-407E-A947-70E740481C1C}">
                <a14:useLocalDpi xmlns:a14="http://schemas.microsoft.com/office/drawing/2010/main" val="0"/>
              </a:ext>
            </a:extLst>
          </a:blip>
          <a:srcRect b="17591"/>
          <a:stretch/>
        </p:blipFill>
        <p:spPr>
          <a:xfrm>
            <a:off x="358551" y="368350"/>
            <a:ext cx="493825" cy="406141"/>
          </a:xfrm>
          <a:prstGeom prst="rect">
            <a:avLst/>
          </a:prstGeom>
        </p:spPr>
      </p:pic>
      <p:sp>
        <p:nvSpPr>
          <p:cNvPr id="3" name="CaixaDeTexto 2">
            <a:extLst>
              <a:ext uri="{FF2B5EF4-FFF2-40B4-BE49-F238E27FC236}">
                <a16:creationId xmlns:a16="http://schemas.microsoft.com/office/drawing/2014/main" id="{995ED463-2116-F1C9-CF04-A906009AAA53}"/>
              </a:ext>
            </a:extLst>
          </p:cNvPr>
          <p:cNvSpPr txBox="1"/>
          <p:nvPr/>
        </p:nvSpPr>
        <p:spPr>
          <a:xfrm>
            <a:off x="852376" y="298782"/>
            <a:ext cx="4936209" cy="553998"/>
          </a:xfrm>
          <a:prstGeom prst="rect">
            <a:avLst/>
          </a:prstGeom>
          <a:noFill/>
        </p:spPr>
        <p:txBody>
          <a:bodyPr wrap="square" lIns="91440" tIns="45720" rIns="91440" bIns="45720" rtlCol="0" anchor="t">
            <a:spAutoFit/>
          </a:bodyPr>
          <a:lstStyle/>
          <a:p>
            <a:r>
              <a:rPr lang="en-GB" sz="1600" b="1" dirty="0">
                <a:latin typeface="Arial Narrow"/>
                <a:cs typeface="Arial Narrow" panose="020B0604020202020204" pitchFamily="34" charset="0"/>
              </a:rPr>
              <a:t>Management Research – Rigour and Relevance</a:t>
            </a:r>
          </a:p>
          <a:p>
            <a:r>
              <a:rPr lang="en-GB" sz="1400" b="1" dirty="0">
                <a:solidFill>
                  <a:schemeClr val="bg2">
                    <a:lumMod val="75000"/>
                  </a:schemeClr>
                </a:solidFill>
                <a:latin typeface="Arial Narrow"/>
                <a:ea typeface="+mn-lt"/>
                <a:cs typeface="+mn-lt"/>
              </a:rPr>
              <a:t>Declaration of Integrity</a:t>
            </a:r>
            <a:endParaRPr lang="en-GB" dirty="0"/>
          </a:p>
        </p:txBody>
      </p:sp>
      <p:sp>
        <p:nvSpPr>
          <p:cNvPr id="7" name="TextBox 6">
            <a:extLst>
              <a:ext uri="{FF2B5EF4-FFF2-40B4-BE49-F238E27FC236}">
                <a16:creationId xmlns:a16="http://schemas.microsoft.com/office/drawing/2014/main" id="{FE061207-B0D8-ED51-6D4B-1B452EA1CFE8}"/>
              </a:ext>
            </a:extLst>
          </p:cNvPr>
          <p:cNvSpPr txBox="1"/>
          <p:nvPr/>
        </p:nvSpPr>
        <p:spPr>
          <a:xfrm>
            <a:off x="2610330" y="2165037"/>
            <a:ext cx="6971340" cy="2800767"/>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endParaRPr lang="en-US" sz="1600" dirty="0">
              <a:latin typeface="Arial"/>
              <a:cs typeface="Arial"/>
            </a:endParaRPr>
          </a:p>
          <a:p>
            <a:pPr algn="ctr"/>
            <a:r>
              <a:rPr lang="en-US" sz="1600" dirty="0" err="1">
                <a:latin typeface="Arial"/>
                <a:cs typeface="Arial"/>
              </a:rPr>
              <a:t>Declaro</a:t>
            </a:r>
            <a:r>
              <a:rPr lang="en-US" sz="1600" dirty="0">
                <a:latin typeface="Arial"/>
                <a:cs typeface="Arial"/>
              </a:rPr>
              <a:t> que </a:t>
            </a:r>
            <a:r>
              <a:rPr lang="en-US" sz="1600" dirty="0" err="1">
                <a:latin typeface="Arial"/>
                <a:cs typeface="Arial"/>
              </a:rPr>
              <a:t>conduzi</a:t>
            </a:r>
            <a:r>
              <a:rPr lang="en-US" sz="1600" dirty="0">
                <a:latin typeface="Arial"/>
                <a:cs typeface="Arial"/>
              </a:rPr>
              <a:t> </a:t>
            </a:r>
            <a:r>
              <a:rPr lang="en-US" sz="1600" dirty="0" err="1">
                <a:latin typeface="Arial"/>
                <a:cs typeface="Arial"/>
              </a:rPr>
              <a:t>este</a:t>
            </a:r>
            <a:r>
              <a:rPr lang="en-US" sz="1600" dirty="0">
                <a:latin typeface="Arial"/>
                <a:cs typeface="Arial"/>
              </a:rPr>
              <a:t> </a:t>
            </a:r>
            <a:r>
              <a:rPr lang="en-US" sz="1600" dirty="0" err="1">
                <a:latin typeface="Arial"/>
                <a:cs typeface="Arial"/>
              </a:rPr>
              <a:t>trabalho</a:t>
            </a:r>
            <a:r>
              <a:rPr lang="en-US" sz="1600" dirty="0">
                <a:latin typeface="Arial"/>
                <a:cs typeface="Arial"/>
              </a:rPr>
              <a:t> com </a:t>
            </a:r>
            <a:r>
              <a:rPr lang="en-US" sz="1600" dirty="0" err="1">
                <a:latin typeface="Arial"/>
                <a:cs typeface="Arial"/>
              </a:rPr>
              <a:t>integridade</a:t>
            </a:r>
            <a:r>
              <a:rPr lang="en-US" sz="1600" dirty="0">
                <a:latin typeface="Arial"/>
                <a:cs typeface="Arial"/>
              </a:rPr>
              <a:t>. </a:t>
            </a:r>
            <a:r>
              <a:rPr lang="en-US" sz="1600" dirty="0" err="1">
                <a:latin typeface="Arial"/>
                <a:cs typeface="Arial"/>
              </a:rPr>
              <a:t>Confirmo</a:t>
            </a:r>
            <a:r>
              <a:rPr lang="en-US" sz="1600" dirty="0">
                <a:latin typeface="Arial"/>
                <a:cs typeface="Arial"/>
              </a:rPr>
              <a:t> que </a:t>
            </a:r>
            <a:r>
              <a:rPr lang="en-US" sz="1600" dirty="0" err="1">
                <a:latin typeface="Arial"/>
                <a:cs typeface="Arial"/>
              </a:rPr>
              <a:t>não</a:t>
            </a:r>
            <a:r>
              <a:rPr lang="en-US" sz="1600" dirty="0">
                <a:latin typeface="Arial"/>
                <a:cs typeface="Arial"/>
              </a:rPr>
              <a:t> </a:t>
            </a:r>
            <a:r>
              <a:rPr lang="en-US" sz="1600" dirty="0" err="1">
                <a:latin typeface="Arial"/>
                <a:cs typeface="Arial"/>
              </a:rPr>
              <a:t>utilizei</a:t>
            </a:r>
            <a:r>
              <a:rPr lang="en-US" sz="1600" dirty="0">
                <a:latin typeface="Arial"/>
                <a:cs typeface="Arial"/>
              </a:rPr>
              <a:t> </a:t>
            </a:r>
            <a:r>
              <a:rPr lang="en-US" sz="1600" dirty="0" err="1">
                <a:latin typeface="Arial"/>
                <a:cs typeface="Arial"/>
              </a:rPr>
              <a:t>plágio</a:t>
            </a:r>
            <a:r>
              <a:rPr lang="en-US" sz="1600" dirty="0">
                <a:latin typeface="Arial"/>
                <a:cs typeface="Arial"/>
              </a:rPr>
              <a:t> </a:t>
            </a:r>
            <a:r>
              <a:rPr lang="en-US" sz="1600" dirty="0" err="1">
                <a:latin typeface="Arial"/>
                <a:cs typeface="Arial"/>
              </a:rPr>
              <a:t>ou</a:t>
            </a:r>
            <a:r>
              <a:rPr lang="en-US" sz="1600" dirty="0">
                <a:latin typeface="Arial"/>
                <a:cs typeface="Arial"/>
              </a:rPr>
              <a:t> </a:t>
            </a:r>
            <a:r>
              <a:rPr lang="en-US" sz="1600" dirty="0" err="1">
                <a:latin typeface="Arial"/>
                <a:cs typeface="Arial"/>
              </a:rPr>
              <a:t>qualquer</a:t>
            </a:r>
            <a:r>
              <a:rPr lang="en-US" sz="1600" dirty="0">
                <a:latin typeface="Arial"/>
                <a:cs typeface="Arial"/>
              </a:rPr>
              <a:t> forma de </a:t>
            </a:r>
            <a:r>
              <a:rPr lang="en-US" sz="1600" dirty="0" err="1">
                <a:latin typeface="Arial"/>
                <a:cs typeface="Arial"/>
              </a:rPr>
              <a:t>falsificação</a:t>
            </a:r>
            <a:r>
              <a:rPr lang="en-US" sz="1600" dirty="0">
                <a:latin typeface="Arial"/>
                <a:cs typeface="Arial"/>
              </a:rPr>
              <a:t> de </a:t>
            </a:r>
            <a:r>
              <a:rPr lang="en-US" sz="1600" dirty="0" err="1">
                <a:latin typeface="Arial"/>
                <a:cs typeface="Arial"/>
              </a:rPr>
              <a:t>resultados</a:t>
            </a:r>
            <a:r>
              <a:rPr lang="en-US" sz="1600" dirty="0">
                <a:latin typeface="Arial"/>
                <a:cs typeface="Arial"/>
              </a:rPr>
              <a:t> no </a:t>
            </a:r>
            <a:r>
              <a:rPr lang="en-US" sz="1600" dirty="0" err="1">
                <a:latin typeface="Arial"/>
                <a:cs typeface="Arial"/>
              </a:rPr>
              <a:t>processo</a:t>
            </a:r>
            <a:r>
              <a:rPr lang="en-US" sz="1600" dirty="0">
                <a:latin typeface="Arial"/>
                <a:cs typeface="Arial"/>
              </a:rPr>
              <a:t> de </a:t>
            </a:r>
            <a:r>
              <a:rPr lang="en-US" sz="1600" dirty="0" err="1">
                <a:latin typeface="Arial"/>
                <a:cs typeface="Arial"/>
              </a:rPr>
              <a:t>elaboração</a:t>
            </a:r>
            <a:r>
              <a:rPr lang="en-US" sz="1600" dirty="0">
                <a:latin typeface="Arial"/>
                <a:cs typeface="Arial"/>
              </a:rPr>
              <a:t> </a:t>
            </a:r>
            <a:r>
              <a:rPr lang="en-US" sz="1600" dirty="0" err="1">
                <a:latin typeface="Arial"/>
                <a:cs typeface="Arial"/>
              </a:rPr>
              <a:t>deste</a:t>
            </a:r>
            <a:r>
              <a:rPr lang="en-US" sz="1600" dirty="0">
                <a:latin typeface="Arial"/>
                <a:cs typeface="Arial"/>
              </a:rPr>
              <a:t> </a:t>
            </a:r>
            <a:r>
              <a:rPr lang="en-US" sz="1600" dirty="0" err="1">
                <a:latin typeface="Arial"/>
                <a:cs typeface="Arial"/>
              </a:rPr>
              <a:t>trabalho</a:t>
            </a:r>
            <a:r>
              <a:rPr lang="en-US" sz="1600" dirty="0">
                <a:latin typeface="Arial"/>
                <a:cs typeface="Arial"/>
              </a:rPr>
              <a:t>. </a:t>
            </a:r>
            <a:r>
              <a:rPr lang="en-US" sz="1600" dirty="0" err="1">
                <a:latin typeface="Arial"/>
                <a:cs typeface="Arial"/>
              </a:rPr>
              <a:t>Confirmo</a:t>
            </a:r>
            <a:r>
              <a:rPr lang="en-US" sz="1600" dirty="0">
                <a:latin typeface="Arial"/>
                <a:cs typeface="Arial"/>
              </a:rPr>
              <a:t> </a:t>
            </a:r>
            <a:r>
              <a:rPr lang="en-US" sz="1600" dirty="0" err="1">
                <a:latin typeface="Arial"/>
                <a:cs typeface="Arial"/>
              </a:rPr>
              <a:t>também</a:t>
            </a:r>
            <a:r>
              <a:rPr lang="en-US" sz="1600" dirty="0">
                <a:latin typeface="Arial"/>
                <a:cs typeface="Arial"/>
              </a:rPr>
              <a:t> que </a:t>
            </a:r>
            <a:r>
              <a:rPr lang="en-US" sz="1600" dirty="0" err="1">
                <a:latin typeface="Arial"/>
                <a:cs typeface="Arial"/>
              </a:rPr>
              <a:t>não</a:t>
            </a:r>
            <a:r>
              <a:rPr lang="en-US" sz="1600" dirty="0">
                <a:latin typeface="Arial"/>
                <a:cs typeface="Arial"/>
              </a:rPr>
              <a:t> </a:t>
            </a:r>
            <a:r>
              <a:rPr lang="en-US" sz="1600" dirty="0" err="1">
                <a:latin typeface="Arial"/>
                <a:cs typeface="Arial"/>
              </a:rPr>
              <a:t>foram</a:t>
            </a:r>
            <a:r>
              <a:rPr lang="en-US" sz="1600" dirty="0">
                <a:latin typeface="Arial"/>
                <a:cs typeface="Arial"/>
              </a:rPr>
              <a:t> </a:t>
            </a:r>
            <a:r>
              <a:rPr lang="en-US" sz="1600" dirty="0" err="1">
                <a:latin typeface="Arial"/>
                <a:cs typeface="Arial"/>
              </a:rPr>
              <a:t>usadas</a:t>
            </a:r>
            <a:r>
              <a:rPr lang="en-US" sz="1600" dirty="0">
                <a:latin typeface="Arial"/>
                <a:cs typeface="Arial"/>
              </a:rPr>
              <a:t> ferramentas de </a:t>
            </a:r>
            <a:r>
              <a:rPr lang="en-US" sz="1600" dirty="0" err="1">
                <a:latin typeface="Arial"/>
                <a:cs typeface="Arial"/>
              </a:rPr>
              <a:t>inteligência</a:t>
            </a:r>
            <a:r>
              <a:rPr lang="en-US" sz="1600" dirty="0">
                <a:latin typeface="Arial"/>
                <a:cs typeface="Arial"/>
              </a:rPr>
              <a:t> artificial que </a:t>
            </a:r>
            <a:r>
              <a:rPr lang="en-US" sz="1600" dirty="0" err="1">
                <a:latin typeface="Arial"/>
                <a:cs typeface="Arial"/>
              </a:rPr>
              <a:t>utilizam</a:t>
            </a:r>
            <a:r>
              <a:rPr lang="en-US" sz="1600" dirty="0">
                <a:latin typeface="Arial"/>
                <a:cs typeface="Arial"/>
              </a:rPr>
              <a:t> </a:t>
            </a:r>
            <a:r>
              <a:rPr lang="en-US" sz="1600" dirty="0" err="1">
                <a:latin typeface="Arial"/>
                <a:cs typeface="Arial"/>
              </a:rPr>
              <a:t>tecnologia</a:t>
            </a:r>
            <a:r>
              <a:rPr lang="en-US" sz="1600" dirty="0">
                <a:latin typeface="Arial"/>
                <a:cs typeface="Arial"/>
              </a:rPr>
              <a:t> de </a:t>
            </a:r>
            <a:r>
              <a:rPr lang="en-US" sz="1600" dirty="0" err="1">
                <a:latin typeface="Arial"/>
                <a:cs typeface="Arial"/>
              </a:rPr>
              <a:t>transformação</a:t>
            </a:r>
            <a:r>
              <a:rPr lang="en-US" sz="1600" dirty="0">
                <a:latin typeface="Arial"/>
                <a:cs typeface="Arial"/>
              </a:rPr>
              <a:t> e/</a:t>
            </a:r>
            <a:r>
              <a:rPr lang="en-US" sz="1600" dirty="0" err="1">
                <a:latin typeface="Arial"/>
                <a:cs typeface="Arial"/>
              </a:rPr>
              <a:t>ou</a:t>
            </a:r>
            <a:r>
              <a:rPr lang="en-US" sz="1600" dirty="0">
                <a:latin typeface="Arial"/>
                <a:cs typeface="Arial"/>
              </a:rPr>
              <a:t> </a:t>
            </a:r>
            <a:r>
              <a:rPr lang="en-US" sz="1600" dirty="0" err="1">
                <a:latin typeface="Arial"/>
                <a:cs typeface="Arial"/>
              </a:rPr>
              <a:t>geração</a:t>
            </a:r>
            <a:r>
              <a:rPr lang="en-US" sz="1600" dirty="0">
                <a:latin typeface="Arial"/>
                <a:cs typeface="Arial"/>
              </a:rPr>
              <a:t> digital e </a:t>
            </a:r>
            <a:r>
              <a:rPr lang="en-US" sz="1600" dirty="0" err="1">
                <a:latin typeface="Arial"/>
                <a:cs typeface="Arial"/>
              </a:rPr>
              <a:t>modelos</a:t>
            </a:r>
            <a:r>
              <a:rPr lang="en-US" sz="1600" dirty="0">
                <a:latin typeface="Arial"/>
                <a:cs typeface="Arial"/>
              </a:rPr>
              <a:t> de </a:t>
            </a:r>
            <a:r>
              <a:rPr lang="en-US" sz="1600" dirty="0" err="1">
                <a:latin typeface="Arial"/>
                <a:cs typeface="Arial"/>
              </a:rPr>
              <a:t>aprendizagem</a:t>
            </a:r>
            <a:r>
              <a:rPr lang="en-US" sz="1600" dirty="0">
                <a:latin typeface="Arial"/>
                <a:cs typeface="Arial"/>
              </a:rPr>
              <a:t> virtual </a:t>
            </a:r>
            <a:r>
              <a:rPr lang="en-US" sz="1600" dirty="0" err="1">
                <a:latin typeface="Arial"/>
                <a:cs typeface="Arial"/>
              </a:rPr>
              <a:t>durante</a:t>
            </a:r>
            <a:r>
              <a:rPr lang="en-US" sz="1600" dirty="0">
                <a:latin typeface="Arial"/>
                <a:cs typeface="Arial"/>
              </a:rPr>
              <a:t> a </a:t>
            </a:r>
            <a:r>
              <a:rPr lang="en-US" sz="1600" dirty="0" err="1">
                <a:latin typeface="Arial"/>
                <a:cs typeface="Arial"/>
              </a:rPr>
              <a:t>elaboração</a:t>
            </a:r>
            <a:r>
              <a:rPr lang="en-US" sz="1600" dirty="0">
                <a:latin typeface="Arial"/>
                <a:cs typeface="Arial"/>
              </a:rPr>
              <a:t> </a:t>
            </a:r>
            <a:r>
              <a:rPr lang="en-US" sz="1600" dirty="0" err="1">
                <a:latin typeface="Arial"/>
                <a:cs typeface="Arial"/>
              </a:rPr>
              <a:t>deste</a:t>
            </a:r>
            <a:r>
              <a:rPr lang="en-US" sz="1600" dirty="0">
                <a:latin typeface="Arial"/>
                <a:cs typeface="Arial"/>
              </a:rPr>
              <a:t> </a:t>
            </a:r>
            <a:r>
              <a:rPr lang="en-US" sz="1600" dirty="0" err="1">
                <a:latin typeface="Arial"/>
                <a:cs typeface="Arial"/>
              </a:rPr>
              <a:t>trabalho</a:t>
            </a:r>
            <a:r>
              <a:rPr lang="en-US" sz="1600" dirty="0">
                <a:latin typeface="Arial"/>
                <a:cs typeface="Arial"/>
              </a:rPr>
              <a:t>. </a:t>
            </a:r>
            <a:r>
              <a:rPr lang="en-US" sz="1600" dirty="0" err="1">
                <a:latin typeface="Arial"/>
                <a:cs typeface="Arial"/>
              </a:rPr>
              <a:t>Declaro</a:t>
            </a:r>
            <a:r>
              <a:rPr lang="en-US" sz="1600" dirty="0">
                <a:latin typeface="Arial"/>
                <a:cs typeface="Arial"/>
              </a:rPr>
              <a:t> </a:t>
            </a:r>
            <a:r>
              <a:rPr lang="en-US" sz="1600" dirty="0" err="1">
                <a:latin typeface="Arial"/>
                <a:cs typeface="Arial"/>
              </a:rPr>
              <a:t>ainda</a:t>
            </a:r>
            <a:r>
              <a:rPr lang="en-US" sz="1600" dirty="0">
                <a:latin typeface="Arial"/>
                <a:cs typeface="Arial"/>
              </a:rPr>
              <a:t> que </a:t>
            </a:r>
            <a:r>
              <a:rPr lang="en-US" sz="1600" dirty="0" err="1">
                <a:latin typeface="Arial"/>
                <a:cs typeface="Arial"/>
              </a:rPr>
              <a:t>tomei</a:t>
            </a:r>
            <a:r>
              <a:rPr lang="en-US" sz="1600" dirty="0">
                <a:latin typeface="Arial"/>
                <a:cs typeface="Arial"/>
              </a:rPr>
              <a:t> </a:t>
            </a:r>
            <a:r>
              <a:rPr lang="en-US" sz="1600" dirty="0" err="1">
                <a:latin typeface="Arial"/>
                <a:cs typeface="Arial"/>
              </a:rPr>
              <a:t>pleno</a:t>
            </a:r>
            <a:r>
              <a:rPr lang="en-US" sz="1600" dirty="0">
                <a:latin typeface="Arial"/>
                <a:cs typeface="Arial"/>
              </a:rPr>
              <a:t> </a:t>
            </a:r>
            <a:r>
              <a:rPr lang="en-US" sz="1600" dirty="0" err="1">
                <a:latin typeface="Arial"/>
                <a:cs typeface="Arial"/>
              </a:rPr>
              <a:t>conhecimento</a:t>
            </a:r>
            <a:r>
              <a:rPr lang="en-US" sz="1600" dirty="0">
                <a:latin typeface="Arial"/>
                <a:cs typeface="Arial"/>
              </a:rPr>
              <a:t>, </a:t>
            </a:r>
            <a:r>
              <a:rPr lang="en-US" sz="1600" dirty="0" err="1">
                <a:latin typeface="Arial"/>
                <a:cs typeface="Arial"/>
              </a:rPr>
              <a:t>respeitei</a:t>
            </a:r>
            <a:r>
              <a:rPr lang="en-US" sz="1600" dirty="0">
                <a:latin typeface="Arial"/>
                <a:cs typeface="Arial"/>
              </a:rPr>
              <a:t> e </a:t>
            </a:r>
            <a:r>
              <a:rPr lang="en-US" sz="1600" dirty="0" err="1">
                <a:latin typeface="Arial"/>
                <a:cs typeface="Arial"/>
              </a:rPr>
              <a:t>segui</a:t>
            </a:r>
            <a:r>
              <a:rPr lang="en-US" sz="1600" dirty="0">
                <a:latin typeface="Arial"/>
                <a:cs typeface="Arial"/>
              </a:rPr>
              <a:t> o </a:t>
            </a:r>
            <a:r>
              <a:rPr lang="en-US" sz="1600" dirty="0" err="1">
                <a:latin typeface="Arial"/>
                <a:cs typeface="Arial"/>
              </a:rPr>
              <a:t>Código</a:t>
            </a:r>
            <a:r>
              <a:rPr lang="en-US" sz="1600" dirty="0">
                <a:latin typeface="Arial"/>
                <a:cs typeface="Arial"/>
              </a:rPr>
              <a:t> de </a:t>
            </a:r>
            <a:r>
              <a:rPr lang="en-US" sz="1600" dirty="0" err="1">
                <a:latin typeface="Arial"/>
                <a:cs typeface="Arial"/>
              </a:rPr>
              <a:t>Conduta</a:t>
            </a:r>
            <a:r>
              <a:rPr lang="en-US" sz="1600" dirty="0">
                <a:latin typeface="Arial"/>
                <a:cs typeface="Arial"/>
              </a:rPr>
              <a:t> </a:t>
            </a:r>
            <a:r>
              <a:rPr lang="en-US" sz="1600" dirty="0" err="1">
                <a:latin typeface="Arial"/>
                <a:cs typeface="Arial"/>
              </a:rPr>
              <a:t>Ética</a:t>
            </a:r>
            <a:r>
              <a:rPr lang="en-US" sz="1600" dirty="0">
                <a:latin typeface="Arial"/>
                <a:cs typeface="Arial"/>
              </a:rPr>
              <a:t> da </a:t>
            </a:r>
            <a:r>
              <a:rPr lang="en-US" sz="1600" dirty="0" err="1">
                <a:latin typeface="Arial"/>
                <a:cs typeface="Arial"/>
              </a:rPr>
              <a:t>Universidade</a:t>
            </a:r>
            <a:r>
              <a:rPr lang="en-US" sz="1600" dirty="0">
                <a:latin typeface="Arial"/>
                <a:cs typeface="Arial"/>
              </a:rPr>
              <a:t> de </a:t>
            </a:r>
            <a:r>
              <a:rPr lang="en-US" sz="1600" dirty="0" err="1">
                <a:latin typeface="Arial"/>
                <a:cs typeface="Arial"/>
              </a:rPr>
              <a:t>Lisboa</a:t>
            </a:r>
            <a:r>
              <a:rPr lang="en-US" sz="1600" dirty="0">
                <a:latin typeface="Arial"/>
                <a:cs typeface="Arial"/>
              </a:rPr>
              <a:t>.</a:t>
            </a:r>
          </a:p>
          <a:p>
            <a:pPr algn="ctr"/>
            <a:endParaRPr lang="en-US" sz="1600" dirty="0">
              <a:latin typeface="Arial"/>
              <a:cs typeface="Calibri" panose="020F0502020204030204"/>
            </a:endParaRPr>
          </a:p>
          <a:p>
            <a:pPr algn="ctr"/>
            <a:endParaRPr lang="en-US" sz="1600" dirty="0">
              <a:latin typeface="Arial"/>
              <a:cs typeface="Calibri" panose="020F0502020204030204"/>
            </a:endParaRPr>
          </a:p>
        </p:txBody>
      </p:sp>
      <p:sp>
        <p:nvSpPr>
          <p:cNvPr id="5" name="Date Placeholder 4">
            <a:extLst>
              <a:ext uri="{FF2B5EF4-FFF2-40B4-BE49-F238E27FC236}">
                <a16:creationId xmlns:a16="http://schemas.microsoft.com/office/drawing/2014/main" id="{2F601BAE-57CF-B748-7719-FF7CCD6C45C1}"/>
              </a:ext>
            </a:extLst>
          </p:cNvPr>
          <p:cNvSpPr>
            <a:spLocks noGrp="1"/>
          </p:cNvSpPr>
          <p:nvPr>
            <p:ph type="dt" sz="half" idx="10"/>
          </p:nvPr>
        </p:nvSpPr>
        <p:spPr/>
        <p:txBody>
          <a:bodyPr/>
          <a:lstStyle/>
          <a:p>
            <a:r>
              <a:rPr lang="en-US"/>
              <a:t>04/10/23</a:t>
            </a:r>
            <a:endParaRPr lang="pt-PT"/>
          </a:p>
        </p:txBody>
      </p:sp>
      <p:sp>
        <p:nvSpPr>
          <p:cNvPr id="6" name="Slide Number Placeholder 5">
            <a:extLst>
              <a:ext uri="{FF2B5EF4-FFF2-40B4-BE49-F238E27FC236}">
                <a16:creationId xmlns:a16="http://schemas.microsoft.com/office/drawing/2014/main" id="{C0FD9619-2145-8F54-299E-D9D428B670E7}"/>
              </a:ext>
            </a:extLst>
          </p:cNvPr>
          <p:cNvSpPr>
            <a:spLocks noGrp="1"/>
          </p:cNvSpPr>
          <p:nvPr>
            <p:ph type="sldNum" sz="quarter" idx="12"/>
          </p:nvPr>
        </p:nvSpPr>
        <p:spPr/>
        <p:txBody>
          <a:bodyPr/>
          <a:lstStyle/>
          <a:p>
            <a:fld id="{16C82FCD-469B-469C-910A-D8F1BF5D7247}" type="slidenum">
              <a:rPr lang="pt-PT" smtClean="0"/>
              <a:t>2</a:t>
            </a:fld>
            <a:endParaRPr lang="pt-PT"/>
          </a:p>
        </p:txBody>
      </p:sp>
    </p:spTree>
    <p:extLst>
      <p:ext uri="{BB962C8B-B14F-4D97-AF65-F5344CB8AC3E}">
        <p14:creationId xmlns:p14="http://schemas.microsoft.com/office/powerpoint/2010/main" val="260596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8659D0AF-9B51-4E26-AB0F-67253CBAFD6B}"/>
              </a:ext>
            </a:extLst>
          </p:cNvPr>
          <p:cNvPicPr>
            <a:picLocks noChangeAspect="1"/>
          </p:cNvPicPr>
          <p:nvPr/>
        </p:nvPicPr>
        <p:blipFill rotWithShape="1">
          <a:blip r:embed="rId3">
            <a:extLst>
              <a:ext uri="{28A0092B-C50C-407E-A947-70E740481C1C}">
                <a14:useLocalDpi xmlns:a14="http://schemas.microsoft.com/office/drawing/2010/main" val="0"/>
              </a:ext>
            </a:extLst>
          </a:blip>
          <a:srcRect b="17591"/>
          <a:stretch/>
        </p:blipFill>
        <p:spPr>
          <a:xfrm>
            <a:off x="358551" y="368350"/>
            <a:ext cx="493825" cy="406141"/>
          </a:xfrm>
          <a:prstGeom prst="rect">
            <a:avLst/>
          </a:prstGeom>
        </p:spPr>
      </p:pic>
      <p:sp>
        <p:nvSpPr>
          <p:cNvPr id="3" name="CaixaDeTexto 2">
            <a:extLst>
              <a:ext uri="{FF2B5EF4-FFF2-40B4-BE49-F238E27FC236}">
                <a16:creationId xmlns:a16="http://schemas.microsoft.com/office/drawing/2014/main" id="{995ED463-2116-F1C9-CF04-A906009AAA53}"/>
              </a:ext>
            </a:extLst>
          </p:cNvPr>
          <p:cNvSpPr txBox="1"/>
          <p:nvPr/>
        </p:nvSpPr>
        <p:spPr>
          <a:xfrm>
            <a:off x="852376" y="298782"/>
            <a:ext cx="4936209" cy="553998"/>
          </a:xfrm>
          <a:prstGeom prst="rect">
            <a:avLst/>
          </a:prstGeom>
          <a:noFill/>
        </p:spPr>
        <p:txBody>
          <a:bodyPr wrap="square" lIns="91440" tIns="45720" rIns="91440" bIns="45720" rtlCol="0" anchor="t">
            <a:spAutoFit/>
          </a:bodyPr>
          <a:lstStyle/>
          <a:p>
            <a:r>
              <a:rPr lang="en-GB" sz="1600" b="1">
                <a:latin typeface="Arial Narrow" panose="020B0604020202020204" pitchFamily="34" charset="0"/>
                <a:cs typeface="Arial Narrow" panose="020B0604020202020204" pitchFamily="34" charset="0"/>
              </a:rPr>
              <a:t>Management Research – Rigour and Relevance</a:t>
            </a:r>
          </a:p>
          <a:p>
            <a:r>
              <a:rPr lang="en-GB" sz="1400" b="1" dirty="0">
                <a:solidFill>
                  <a:schemeClr val="bg2">
                    <a:lumMod val="75000"/>
                  </a:schemeClr>
                </a:solidFill>
                <a:latin typeface="Arial Narrow" panose="020B0604020202020204" pitchFamily="34" charset="0"/>
                <a:cs typeface="Arial Narrow" panose="020B0604020202020204" pitchFamily="34" charset="0"/>
              </a:rPr>
              <a:t>Introduction</a:t>
            </a:r>
            <a:endParaRPr lang="en-GB" sz="1400" b="1">
              <a:solidFill>
                <a:schemeClr val="bg2">
                  <a:lumMod val="75000"/>
                </a:schemeClr>
              </a:solidFill>
              <a:latin typeface="Arial Narrow" panose="020B0604020202020204" pitchFamily="34" charset="0"/>
              <a:cs typeface="Arial Narrow" panose="020B0604020202020204" pitchFamily="34" charset="0"/>
            </a:endParaRPr>
          </a:p>
        </p:txBody>
      </p:sp>
      <p:graphicFrame>
        <p:nvGraphicFramePr>
          <p:cNvPr id="4" name="Table 3">
            <a:extLst>
              <a:ext uri="{FF2B5EF4-FFF2-40B4-BE49-F238E27FC236}">
                <a16:creationId xmlns:a16="http://schemas.microsoft.com/office/drawing/2014/main" id="{C7299387-2BF4-03EF-21FA-E8245204DF15}"/>
              </a:ext>
            </a:extLst>
          </p:cNvPr>
          <p:cNvGraphicFramePr>
            <a:graphicFrameLocks noGrp="1"/>
          </p:cNvGraphicFramePr>
          <p:nvPr>
            <p:extLst>
              <p:ext uri="{D42A27DB-BD31-4B8C-83A1-F6EECF244321}">
                <p14:modId xmlns:p14="http://schemas.microsoft.com/office/powerpoint/2010/main" val="3309470273"/>
              </p:ext>
            </p:extLst>
          </p:nvPr>
        </p:nvGraphicFramePr>
        <p:xfrm>
          <a:off x="852375" y="1492650"/>
          <a:ext cx="9898089" cy="2737155"/>
        </p:xfrm>
        <a:graphic>
          <a:graphicData uri="http://schemas.openxmlformats.org/drawingml/2006/table">
            <a:tbl>
              <a:tblPr>
                <a:tableStyleId>{5940675A-B579-460E-94D1-54222C63F5DA}</a:tableStyleId>
              </a:tblPr>
              <a:tblGrid>
                <a:gridCol w="344198">
                  <a:extLst>
                    <a:ext uri="{9D8B030D-6E8A-4147-A177-3AD203B41FA5}">
                      <a16:colId xmlns:a16="http://schemas.microsoft.com/office/drawing/2014/main" val="2100276315"/>
                    </a:ext>
                  </a:extLst>
                </a:gridCol>
                <a:gridCol w="9553891">
                  <a:extLst>
                    <a:ext uri="{9D8B030D-6E8A-4147-A177-3AD203B41FA5}">
                      <a16:colId xmlns:a16="http://schemas.microsoft.com/office/drawing/2014/main" val="2047807625"/>
                    </a:ext>
                  </a:extLst>
                </a:gridCol>
              </a:tblGrid>
              <a:tr h="378530">
                <a:tc>
                  <a:txBody>
                    <a:bodyPr/>
                    <a:lstStyle/>
                    <a:p>
                      <a:pPr marL="0" indent="0" algn="ctr" rtl="0" fontAlgn="ctr">
                        <a:buFont typeface="Arial" panose="020B0604020202020204" pitchFamily="34" charset="0"/>
                        <a:buNone/>
                      </a:pPr>
                      <a:r>
                        <a:rPr lang="en-GB" sz="1600" b="0" i="0" u="none" strike="noStrike" dirty="0">
                          <a:solidFill>
                            <a:schemeClr val="bg1"/>
                          </a:solidFill>
                          <a:effectLst/>
                          <a:latin typeface="Arial"/>
                          <a:cs typeface="Arial"/>
                        </a:rPr>
                        <a:t>1</a:t>
                      </a:r>
                      <a:endParaRPr lang="en-GB" sz="1600" b="0" i="0" u="none" strike="noStrike" dirty="0">
                        <a:solidFill>
                          <a:schemeClr val="bg1"/>
                        </a:solidFill>
                        <a:effectLst/>
                        <a:latin typeface="Arial" panose="020B0604020202020204" pitchFamily="34" charset="0"/>
                        <a:cs typeface="Arial" panose="020B0604020202020204" pitchFamily="34" charset="0"/>
                      </a:endParaRPr>
                    </a:p>
                  </a:txBody>
                  <a:tcPr marT="117720" marB="11772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03C3A"/>
                    </a:solidFill>
                  </a:tcPr>
                </a:tc>
                <a:tc>
                  <a:txBody>
                    <a:bodyPr/>
                    <a:lstStyle/>
                    <a:p>
                      <a:pPr marL="0" indent="0" algn="l" rtl="0" fontAlgn="ctr">
                        <a:buFont typeface="Arial" panose="020B0604020202020204" pitchFamily="34" charset="0"/>
                        <a:buNone/>
                      </a:pPr>
                      <a:r>
                        <a:rPr lang="en-GB" sz="1600" b="0" i="0" u="none" strike="noStrike" dirty="0">
                          <a:effectLst/>
                          <a:latin typeface="Arial"/>
                          <a:cs typeface="Arial"/>
                        </a:rPr>
                        <a:t>There is an </a:t>
                      </a:r>
                      <a:r>
                        <a:rPr lang="en-GB" sz="1600" b="1" i="0" u="none" strike="noStrike" dirty="0">
                          <a:effectLst/>
                          <a:latin typeface="Arial"/>
                          <a:cs typeface="Arial"/>
                        </a:rPr>
                        <a:t>enduring gulf </a:t>
                      </a:r>
                      <a:r>
                        <a:rPr lang="en-GB" sz="1600" b="0" i="0" u="none" strike="noStrike" dirty="0">
                          <a:effectLst/>
                          <a:latin typeface="Arial"/>
                          <a:cs typeface="Arial"/>
                        </a:rPr>
                        <a:t>between academic research and management practice.</a:t>
                      </a:r>
                      <a:endParaRPr lang="en-GB" sz="1600" b="0" i="0" u="none" strike="noStrike" dirty="0">
                        <a:solidFill>
                          <a:srgbClr val="000000"/>
                        </a:solidFill>
                        <a:effectLst/>
                        <a:latin typeface="Arial"/>
                        <a:cs typeface="Arial"/>
                      </a:endParaRPr>
                    </a:p>
                  </a:txBody>
                  <a:tcPr marT="117720" marB="11772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6106480"/>
                  </a:ext>
                </a:extLst>
              </a:tr>
              <a:tr h="513166">
                <a:tc>
                  <a:txBody>
                    <a:bodyPr/>
                    <a:lstStyle/>
                    <a:p>
                      <a:pPr marL="0" indent="0" algn="ctr" rtl="0" fontAlgn="ctr">
                        <a:buFont typeface="Arial" panose="020B0604020202020204" pitchFamily="34" charset="0"/>
                        <a:buNone/>
                      </a:pPr>
                      <a:r>
                        <a:rPr lang="en-GB" sz="1600" b="0" i="0" u="none" strike="noStrike" dirty="0">
                          <a:solidFill>
                            <a:schemeClr val="bg1"/>
                          </a:solidFill>
                          <a:effectLst/>
                          <a:latin typeface="Arial"/>
                          <a:cs typeface="Arial"/>
                        </a:rPr>
                        <a:t>2</a:t>
                      </a:r>
                      <a:endParaRPr lang="en-GB" sz="1600" b="0" i="0" u="none" strike="noStrike" dirty="0">
                        <a:solidFill>
                          <a:schemeClr val="bg1"/>
                        </a:solidFill>
                        <a:effectLst/>
                        <a:latin typeface="Arial" panose="020B0604020202020204" pitchFamily="34" charset="0"/>
                        <a:cs typeface="Arial" panose="020B0604020202020204" pitchFamily="34" charset="0"/>
                      </a:endParaRPr>
                    </a:p>
                  </a:txBody>
                  <a:tcPr marT="117720" marB="11772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03C3A"/>
                    </a:solidFill>
                  </a:tcPr>
                </a:tc>
                <a:tc>
                  <a:txBody>
                    <a:bodyPr/>
                    <a:lstStyle/>
                    <a:p>
                      <a:pPr marL="0" indent="0" algn="l" rtl="0" fontAlgn="ctr">
                        <a:buFont typeface="Arial" panose="020B0604020202020204" pitchFamily="34" charset="0"/>
                        <a:buNone/>
                      </a:pPr>
                      <a:r>
                        <a:rPr lang="en-GB" sz="1600" b="0" i="0" u="none" strike="noStrike" dirty="0">
                          <a:effectLst/>
                          <a:latin typeface="Arial"/>
                          <a:cs typeface="Arial"/>
                        </a:rPr>
                        <a:t>Academic </a:t>
                      </a:r>
                      <a:r>
                        <a:rPr lang="en-GB" sz="1600" b="1" i="0" u="none" strike="noStrike" dirty="0">
                          <a:effectLst/>
                          <a:latin typeface="Arial"/>
                          <a:cs typeface="Arial"/>
                        </a:rPr>
                        <a:t>answers often lack practical meaning</a:t>
                      </a:r>
                      <a:r>
                        <a:rPr lang="en-GB" sz="1600" b="0" i="0" u="none" strike="noStrike" dirty="0">
                          <a:effectLst/>
                          <a:latin typeface="Arial"/>
                          <a:cs typeface="Arial"/>
                        </a:rPr>
                        <a:t> because the questions that were asked to start with lacked relevance.</a:t>
                      </a:r>
                      <a:endParaRPr lang="en-GB" sz="1600" b="0" i="0" u="none" strike="noStrike" dirty="0">
                        <a:solidFill>
                          <a:srgbClr val="000000"/>
                        </a:solidFill>
                        <a:effectLst/>
                        <a:latin typeface="Arial"/>
                        <a:cs typeface="Arial"/>
                      </a:endParaRPr>
                    </a:p>
                  </a:txBody>
                  <a:tcPr marT="117720" marB="11772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5001374"/>
                  </a:ext>
                </a:extLst>
              </a:tr>
              <a:tr h="686208">
                <a:tc>
                  <a:txBody>
                    <a:bodyPr/>
                    <a:lstStyle/>
                    <a:p>
                      <a:pPr marL="0" indent="0" algn="ctr" rtl="0" fontAlgn="ctr">
                        <a:buFont typeface="Arial" panose="020B0604020202020204" pitchFamily="34" charset="0"/>
                        <a:buNone/>
                      </a:pPr>
                      <a:r>
                        <a:rPr lang="en-GB" sz="1600" b="0" i="0" u="none" strike="noStrike" dirty="0">
                          <a:solidFill>
                            <a:schemeClr val="bg1"/>
                          </a:solidFill>
                          <a:effectLst/>
                          <a:latin typeface="Arial"/>
                          <a:cs typeface="Arial"/>
                        </a:rPr>
                        <a:t>3</a:t>
                      </a:r>
                    </a:p>
                  </a:txBody>
                  <a:tcPr marT="117720" marB="11772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03C3A"/>
                    </a:solidFill>
                  </a:tcPr>
                </a:tc>
                <a:tc>
                  <a:txBody>
                    <a:bodyPr/>
                    <a:lstStyle/>
                    <a:p>
                      <a:pPr marL="0" indent="0" algn="l" rtl="0" fontAlgn="ctr">
                        <a:buFont typeface="Arial" panose="020B0604020202020204" pitchFamily="34" charset="0"/>
                        <a:buNone/>
                      </a:pPr>
                      <a:r>
                        <a:rPr lang="en-GB" sz="1600" b="0" i="0" u="none" strike="noStrike" dirty="0">
                          <a:effectLst/>
                          <a:latin typeface="Arial"/>
                          <a:cs typeface="Arial"/>
                        </a:rPr>
                        <a:t>"</a:t>
                      </a:r>
                      <a:r>
                        <a:rPr lang="en-GB" sz="1600" b="1" i="0" u="none" strike="noStrike" dirty="0">
                          <a:effectLst/>
                          <a:latin typeface="Arial"/>
                          <a:cs typeface="Arial"/>
                        </a:rPr>
                        <a:t>Relevance must be established in the question</a:t>
                      </a:r>
                      <a:r>
                        <a:rPr lang="en-GB" sz="1600" b="0" i="0" u="none" strike="noStrike" dirty="0">
                          <a:effectLst/>
                          <a:latin typeface="Arial"/>
                          <a:cs typeface="Arial"/>
                        </a:rPr>
                        <a:t>, and </a:t>
                      </a:r>
                      <a:r>
                        <a:rPr lang="en-GB" sz="1600" b="1" i="0" u="none" strike="noStrike" dirty="0">
                          <a:effectLst/>
                          <a:latin typeface="Arial"/>
                          <a:cs typeface="Arial"/>
                        </a:rPr>
                        <a:t>rigor in the method applied to provide the answer</a:t>
                      </a:r>
                      <a:r>
                        <a:rPr lang="en-GB" sz="1600" b="0" i="0" u="none" strike="noStrike" dirty="0">
                          <a:effectLst/>
                          <a:latin typeface="Arial"/>
                          <a:cs typeface="Arial"/>
                        </a:rPr>
                        <a:t>: the research questions must be relevant, the research design and execution must be academic and rigorous” (Vermeulen, 2005).</a:t>
                      </a:r>
                      <a:endParaRPr lang="en-GB" sz="1600" b="0" i="0" u="none" strike="noStrike" dirty="0">
                        <a:solidFill>
                          <a:srgbClr val="000000"/>
                        </a:solidFill>
                        <a:effectLst/>
                        <a:highlight>
                          <a:srgbClr val="FFFF00"/>
                        </a:highlight>
                        <a:latin typeface="Arial"/>
                        <a:cs typeface="Arial"/>
                      </a:endParaRPr>
                    </a:p>
                  </a:txBody>
                  <a:tcPr marT="117720" marB="11772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4027580"/>
                  </a:ext>
                </a:extLst>
              </a:tr>
              <a:tr h="567795">
                <a:tc>
                  <a:txBody>
                    <a:bodyPr/>
                    <a:lstStyle/>
                    <a:p>
                      <a:pPr marL="0" indent="0" algn="ctr" rtl="0" fontAlgn="ctr">
                        <a:buFont typeface="Arial" panose="020B0604020202020204" pitchFamily="34" charset="0"/>
                        <a:buNone/>
                      </a:pPr>
                      <a:r>
                        <a:rPr lang="en-GB" sz="1600" b="0" i="0" u="none" strike="noStrike" dirty="0">
                          <a:solidFill>
                            <a:schemeClr val="bg1"/>
                          </a:solidFill>
                          <a:effectLst/>
                          <a:latin typeface="Arial"/>
                          <a:cs typeface="Arial"/>
                        </a:rPr>
                        <a:t>4</a:t>
                      </a:r>
                      <a:endParaRPr lang="en-GB" sz="1600" b="0" i="0" u="none" strike="noStrike" dirty="0">
                        <a:solidFill>
                          <a:schemeClr val="bg1"/>
                        </a:solidFill>
                        <a:effectLst/>
                        <a:latin typeface="Arial" panose="020B0604020202020204" pitchFamily="34" charset="0"/>
                        <a:cs typeface="Arial" panose="020B0604020202020204" pitchFamily="34" charset="0"/>
                      </a:endParaRPr>
                    </a:p>
                  </a:txBody>
                  <a:tcPr marT="117720" marB="11772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03C3A"/>
                    </a:solidFill>
                  </a:tcPr>
                </a:tc>
                <a:tc>
                  <a:txBody>
                    <a:bodyPr/>
                    <a:lstStyle/>
                    <a:p>
                      <a:pPr marL="0" indent="0" algn="l" rtl="0" fontAlgn="ctr">
                        <a:buFont typeface="Arial" panose="020B0604020202020204" pitchFamily="34" charset="0"/>
                        <a:buNone/>
                      </a:pPr>
                      <a:r>
                        <a:rPr lang="en-GB" sz="1600" b="0" i="0" u="none" strike="noStrike" dirty="0">
                          <a:effectLst/>
                          <a:latin typeface="Arial"/>
                          <a:cs typeface="Arial"/>
                        </a:rPr>
                        <a:t>Evolve the </a:t>
                      </a:r>
                      <a:r>
                        <a:rPr lang="en-GB" sz="1600" b="1" i="0" u="none" strike="noStrike" dirty="0">
                          <a:effectLst/>
                          <a:latin typeface="Arial"/>
                          <a:cs typeface="Arial"/>
                        </a:rPr>
                        <a:t>Academic ecosystem </a:t>
                      </a:r>
                      <a:r>
                        <a:rPr lang="en-GB" sz="1600" b="0" i="0" u="none" strike="noStrike" dirty="0">
                          <a:effectLst/>
                          <a:latin typeface="Arial"/>
                          <a:cs typeface="Arial"/>
                        </a:rPr>
                        <a:t>with closer engagement with business management.</a:t>
                      </a:r>
                    </a:p>
                  </a:txBody>
                  <a:tcPr marT="117720" marB="11772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3065529"/>
                  </a:ext>
                </a:extLst>
              </a:tr>
            </a:tbl>
          </a:graphicData>
        </a:graphic>
      </p:graphicFrame>
      <p:graphicFrame>
        <p:nvGraphicFramePr>
          <p:cNvPr id="5" name="Table 4">
            <a:extLst>
              <a:ext uri="{FF2B5EF4-FFF2-40B4-BE49-F238E27FC236}">
                <a16:creationId xmlns:a16="http://schemas.microsoft.com/office/drawing/2014/main" id="{70DA4ADA-1E25-0531-8D26-AE039E60627D}"/>
              </a:ext>
            </a:extLst>
          </p:cNvPr>
          <p:cNvGraphicFramePr>
            <a:graphicFrameLocks noGrp="1"/>
          </p:cNvGraphicFramePr>
          <p:nvPr>
            <p:extLst>
              <p:ext uri="{D42A27DB-BD31-4B8C-83A1-F6EECF244321}">
                <p14:modId xmlns:p14="http://schemas.microsoft.com/office/powerpoint/2010/main" val="2808278617"/>
              </p:ext>
            </p:extLst>
          </p:nvPr>
        </p:nvGraphicFramePr>
        <p:xfrm>
          <a:off x="852374" y="4396264"/>
          <a:ext cx="9912763" cy="1933920"/>
        </p:xfrm>
        <a:graphic>
          <a:graphicData uri="http://schemas.openxmlformats.org/drawingml/2006/table">
            <a:tbl>
              <a:tblPr>
                <a:tableStyleId>{5940675A-B579-460E-94D1-54222C63F5DA}</a:tableStyleId>
              </a:tblPr>
              <a:tblGrid>
                <a:gridCol w="1403395">
                  <a:extLst>
                    <a:ext uri="{9D8B030D-6E8A-4147-A177-3AD203B41FA5}">
                      <a16:colId xmlns:a16="http://schemas.microsoft.com/office/drawing/2014/main" val="1952726743"/>
                    </a:ext>
                  </a:extLst>
                </a:gridCol>
                <a:gridCol w="1305621">
                  <a:extLst>
                    <a:ext uri="{9D8B030D-6E8A-4147-A177-3AD203B41FA5}">
                      <a16:colId xmlns:a16="http://schemas.microsoft.com/office/drawing/2014/main" val="2935114609"/>
                    </a:ext>
                  </a:extLst>
                </a:gridCol>
                <a:gridCol w="7203747">
                  <a:extLst>
                    <a:ext uri="{9D8B030D-6E8A-4147-A177-3AD203B41FA5}">
                      <a16:colId xmlns:a16="http://schemas.microsoft.com/office/drawing/2014/main" val="1465953361"/>
                    </a:ext>
                  </a:extLst>
                </a:gridCol>
              </a:tblGrid>
              <a:tr h="533400">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600" b="1" i="0" u="none" strike="noStrike">
                          <a:solidFill>
                            <a:schemeClr val="bg1"/>
                          </a:solidFill>
                          <a:effectLst/>
                          <a:latin typeface="Arial"/>
                          <a:cs typeface="Arial"/>
                        </a:rPr>
                        <a:t>Conclusion</a:t>
                      </a:r>
                    </a:p>
                  </a:txBody>
                  <a:tcPr marT="117720" marB="117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03C3A"/>
                    </a:solidFill>
                  </a:tcPr>
                </a:tc>
                <a:tc>
                  <a:txBody>
                    <a:bodyPr/>
                    <a:lstStyle/>
                    <a:p>
                      <a:pPr algn="l" rtl="0" fontAlgn="ctr"/>
                      <a:r>
                        <a:rPr lang="en-GB" sz="1600" b="1" i="0" u="none" strike="noStrike">
                          <a:effectLst/>
                          <a:latin typeface="Arial"/>
                          <a:cs typeface="Arial"/>
                        </a:rPr>
                        <a:t>Scepticism</a:t>
                      </a:r>
                      <a:endParaRPr lang="en-GB" sz="1600" b="1" i="0" u="none" strike="noStrike">
                        <a:solidFill>
                          <a:srgbClr val="000000"/>
                        </a:solidFill>
                        <a:effectLst/>
                        <a:latin typeface="Arial"/>
                        <a:cs typeface="Arial"/>
                      </a:endParaRPr>
                    </a:p>
                  </a:txBody>
                  <a:tcPr marT="117720" marB="117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0795" indent="0" algn="l" rtl="0" fontAlgn="ctr">
                        <a:tabLst/>
                      </a:pPr>
                      <a:r>
                        <a:rPr lang="en-GB" sz="1600" b="0" i="0" u="none" strike="noStrike">
                          <a:effectLst/>
                          <a:latin typeface="Arial"/>
                          <a:cs typeface="Arial"/>
                        </a:rPr>
                        <a:t>Without changes to our academic system, it is impossible to generate research that impacts management professionals.</a:t>
                      </a:r>
                      <a:endParaRPr lang="en-GB" sz="1600" b="0" i="0" u="none" strike="noStrike">
                        <a:solidFill>
                          <a:srgbClr val="000000"/>
                        </a:solidFill>
                        <a:effectLst/>
                        <a:latin typeface="Arial"/>
                        <a:cs typeface="Arial"/>
                      </a:endParaRPr>
                    </a:p>
                  </a:txBody>
                  <a:tcPr marT="117720" marB="11772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23432450"/>
                  </a:ext>
                </a:extLst>
              </a:tr>
              <a:tr h="1066800">
                <a:tc vMerge="1">
                  <a:txBody>
                    <a:bodyPr/>
                    <a:lstStyle/>
                    <a:p>
                      <a:pPr algn="l" rtl="0" fontAlgn="ctr"/>
                      <a:endParaRPr lang="en-GB" sz="1600" b="1" i="0" u="none" strike="noStrike">
                        <a:solidFill>
                          <a:srgbClr val="000000"/>
                        </a:solidFill>
                        <a:effectLst/>
                        <a:latin typeface="Arial" panose="020B0604020202020204" pitchFamily="34" charset="0"/>
                        <a:cs typeface="Arial" panose="020B0604020202020204" pitchFamily="34" charset="0"/>
                      </a:endParaRPr>
                    </a:p>
                  </a:txBody>
                  <a:tcPr marL="137160" marR="137160" marT="137160" marB="13716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rtl="0" fontAlgn="ctr"/>
                      <a:r>
                        <a:rPr lang="en-GB" sz="1600" b="1" i="0" u="none" strike="noStrike">
                          <a:effectLst/>
                          <a:latin typeface="Arial"/>
                          <a:cs typeface="Arial"/>
                        </a:rPr>
                        <a:t>Optimism</a:t>
                      </a:r>
                      <a:endParaRPr lang="en-GB" sz="1600" b="1" i="0" u="none" strike="noStrike">
                        <a:solidFill>
                          <a:srgbClr val="000000"/>
                        </a:solidFill>
                        <a:effectLst/>
                        <a:latin typeface="Arial"/>
                        <a:cs typeface="Arial"/>
                      </a:endParaRPr>
                    </a:p>
                  </a:txBody>
                  <a:tcPr marT="117720" marB="117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rtl="0" fontAlgn="ctr"/>
                      <a:r>
                        <a:rPr lang="en-GB" sz="1600" b="0" i="0" u="none" strike="noStrike">
                          <a:effectLst/>
                          <a:latin typeface="Arial"/>
                          <a:cs typeface="Arial"/>
                        </a:rPr>
                        <a:t>Systemic change will happen by bringing Academic publishing closer to practitioner journals and executive education (a better ecosystem).</a:t>
                      </a:r>
                      <a:endParaRPr lang="en-GB" sz="1600" b="0" i="0" u="none" strike="sngStrike">
                        <a:solidFill>
                          <a:srgbClr val="FF0000"/>
                        </a:solidFill>
                        <a:effectLst/>
                        <a:latin typeface="Arial"/>
                        <a:cs typeface="Arial"/>
                      </a:endParaRPr>
                    </a:p>
                    <a:p>
                      <a:pPr algn="l" rtl="0" fontAlgn="ctr"/>
                      <a:r>
                        <a:rPr lang="en-GB" sz="1600" b="0" i="0" u="none" strike="noStrike">
                          <a:solidFill>
                            <a:schemeClr val="tx1"/>
                          </a:solidFill>
                          <a:effectLst/>
                          <a:latin typeface="Arial"/>
                          <a:cs typeface="Arial"/>
                        </a:rPr>
                        <a:t>Research in Management and Organisations is a long-term contributor to society (through better-performing businesses).</a:t>
                      </a:r>
                    </a:p>
                  </a:txBody>
                  <a:tcPr marT="117720" marB="117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2191687"/>
                  </a:ext>
                </a:extLst>
              </a:tr>
            </a:tbl>
          </a:graphicData>
        </a:graphic>
      </p:graphicFrame>
      <p:sp>
        <p:nvSpPr>
          <p:cNvPr id="6" name="Date Placeholder 5">
            <a:extLst>
              <a:ext uri="{FF2B5EF4-FFF2-40B4-BE49-F238E27FC236}">
                <a16:creationId xmlns:a16="http://schemas.microsoft.com/office/drawing/2014/main" id="{5530C7FF-6E7F-B4BC-0AB1-CA66BE69F650}"/>
              </a:ext>
            </a:extLst>
          </p:cNvPr>
          <p:cNvSpPr>
            <a:spLocks noGrp="1"/>
          </p:cNvSpPr>
          <p:nvPr>
            <p:ph type="dt" sz="half" idx="10"/>
          </p:nvPr>
        </p:nvSpPr>
        <p:spPr/>
        <p:txBody>
          <a:bodyPr/>
          <a:lstStyle/>
          <a:p>
            <a:r>
              <a:rPr lang="en-US" dirty="0"/>
              <a:t>04/10/23</a:t>
            </a:r>
            <a:endParaRPr lang="pt-PT" dirty="0"/>
          </a:p>
        </p:txBody>
      </p:sp>
      <p:sp>
        <p:nvSpPr>
          <p:cNvPr id="7" name="Slide Number Placeholder 6">
            <a:extLst>
              <a:ext uri="{FF2B5EF4-FFF2-40B4-BE49-F238E27FC236}">
                <a16:creationId xmlns:a16="http://schemas.microsoft.com/office/drawing/2014/main" id="{9065FE45-B095-A490-8C14-A9BAC38E1CA6}"/>
              </a:ext>
            </a:extLst>
          </p:cNvPr>
          <p:cNvSpPr>
            <a:spLocks noGrp="1"/>
          </p:cNvSpPr>
          <p:nvPr>
            <p:ph type="sldNum" sz="quarter" idx="12"/>
          </p:nvPr>
        </p:nvSpPr>
        <p:spPr/>
        <p:txBody>
          <a:bodyPr/>
          <a:lstStyle/>
          <a:p>
            <a:fld id="{16C82FCD-469B-469C-910A-D8F1BF5D7247}" type="slidenum">
              <a:rPr lang="pt-PT" smtClean="0"/>
              <a:t>3</a:t>
            </a:fld>
            <a:endParaRPr lang="pt-PT"/>
          </a:p>
        </p:txBody>
      </p:sp>
    </p:spTree>
    <p:extLst>
      <p:ext uri="{BB962C8B-B14F-4D97-AF65-F5344CB8AC3E}">
        <p14:creationId xmlns:p14="http://schemas.microsoft.com/office/powerpoint/2010/main" val="187737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8659D0AF-9B51-4E26-AB0F-67253CBAFD6B}"/>
              </a:ext>
            </a:extLst>
          </p:cNvPr>
          <p:cNvPicPr>
            <a:picLocks noChangeAspect="1"/>
          </p:cNvPicPr>
          <p:nvPr/>
        </p:nvPicPr>
        <p:blipFill rotWithShape="1">
          <a:blip r:embed="rId3">
            <a:extLst>
              <a:ext uri="{28A0092B-C50C-407E-A947-70E740481C1C}">
                <a14:useLocalDpi xmlns:a14="http://schemas.microsoft.com/office/drawing/2010/main" val="0"/>
              </a:ext>
            </a:extLst>
          </a:blip>
          <a:srcRect b="17591"/>
          <a:stretch/>
        </p:blipFill>
        <p:spPr>
          <a:xfrm>
            <a:off x="358551" y="368350"/>
            <a:ext cx="493825" cy="406141"/>
          </a:xfrm>
          <a:prstGeom prst="rect">
            <a:avLst/>
          </a:prstGeom>
        </p:spPr>
      </p:pic>
      <p:sp>
        <p:nvSpPr>
          <p:cNvPr id="9" name="Giving sales teams in the stores the power of having product information, stock availability and customer preferences or trends in the palm their hands.…">
            <a:extLst>
              <a:ext uri="{FF2B5EF4-FFF2-40B4-BE49-F238E27FC236}">
                <a16:creationId xmlns:a16="http://schemas.microsoft.com/office/drawing/2014/main" id="{3E996F1D-01C9-43DC-8741-4D7D523D2570}"/>
              </a:ext>
            </a:extLst>
          </p:cNvPr>
          <p:cNvSpPr txBox="1">
            <a:spLocks/>
          </p:cNvSpPr>
          <p:nvPr/>
        </p:nvSpPr>
        <p:spPr>
          <a:xfrm>
            <a:off x="278391" y="1241034"/>
            <a:ext cx="5966552" cy="4340459"/>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None/>
            </a:pPr>
            <a:r>
              <a:rPr lang="en-GB" sz="1800" dirty="0">
                <a:solidFill>
                  <a:schemeClr val="bg2">
                    <a:lumMod val="50000"/>
                  </a:schemeClr>
                </a:solidFill>
                <a:latin typeface="Arial"/>
                <a:cs typeface="Arial"/>
              </a:rPr>
              <a:t>A Nagging Concern</a:t>
            </a:r>
          </a:p>
          <a:p>
            <a:pPr marL="0" indent="0">
              <a:spcBef>
                <a:spcPts val="0"/>
              </a:spcBef>
              <a:spcAft>
                <a:spcPts val="600"/>
              </a:spcAft>
              <a:buNone/>
            </a:pPr>
            <a:endParaRPr lang="en-GB" sz="1600" dirty="0">
              <a:solidFill>
                <a:schemeClr val="bg2">
                  <a:lumMod val="50000"/>
                </a:schemeClr>
              </a:solidFill>
              <a:latin typeface="Arial" panose="020B0604020202020204" pitchFamily="34" charset="0"/>
              <a:cs typeface="Arial" panose="020B0604020202020204" pitchFamily="34" charset="0"/>
            </a:endParaRPr>
          </a:p>
          <a:p>
            <a:pPr>
              <a:spcBef>
                <a:spcPts val="0"/>
              </a:spcBef>
              <a:spcAft>
                <a:spcPts val="600"/>
              </a:spcAft>
            </a:pPr>
            <a:r>
              <a:rPr lang="en-GB" sz="1600" dirty="0">
                <a:latin typeface="Arial"/>
                <a:cs typeface="Arial Narrow" panose="020B0604020202020204" pitchFamily="34" charset="0"/>
              </a:rPr>
              <a:t>For over 100 years academics have debated whether (and how) Management Research can better combine </a:t>
            </a:r>
            <a:r>
              <a:rPr lang="en-GB" sz="1600" b="1" dirty="0">
                <a:latin typeface="Arial"/>
                <a:cs typeface="Arial Narrow" panose="020B0604020202020204" pitchFamily="34" charset="0"/>
              </a:rPr>
              <a:t>relevance</a:t>
            </a:r>
            <a:r>
              <a:rPr lang="en-GB" sz="1600" dirty="0">
                <a:latin typeface="Arial"/>
                <a:cs typeface="Arial Narrow" panose="020B0604020202020204" pitchFamily="34" charset="0"/>
              </a:rPr>
              <a:t> with </a:t>
            </a:r>
            <a:r>
              <a:rPr lang="en-GB" sz="1600" b="1" dirty="0">
                <a:latin typeface="Arial"/>
                <a:cs typeface="Arial Narrow" panose="020B0604020202020204" pitchFamily="34" charset="0"/>
              </a:rPr>
              <a:t>rigorous, replicable methods</a:t>
            </a:r>
            <a:r>
              <a:rPr lang="en-GB" sz="1600" dirty="0">
                <a:latin typeface="Arial"/>
                <a:cs typeface="Arial Narrow" panose="020B0604020202020204" pitchFamily="34" charset="0"/>
              </a:rPr>
              <a:t>.</a:t>
            </a:r>
          </a:p>
          <a:p>
            <a:pPr>
              <a:spcBef>
                <a:spcPts val="0"/>
              </a:spcBef>
              <a:spcAft>
                <a:spcPts val="600"/>
              </a:spcAft>
            </a:pPr>
            <a:endParaRPr lang="en-GB" sz="1600" dirty="0">
              <a:latin typeface="Arial"/>
              <a:cs typeface="Arial Narrow" panose="020B0604020202020204" pitchFamily="34" charset="0"/>
            </a:endParaRPr>
          </a:p>
          <a:p>
            <a:pPr>
              <a:spcBef>
                <a:spcPts val="0"/>
              </a:spcBef>
              <a:spcAft>
                <a:spcPts val="600"/>
              </a:spcAft>
            </a:pPr>
            <a:r>
              <a:rPr lang="en-GB" sz="1600" dirty="0">
                <a:latin typeface="Arial"/>
                <a:cs typeface="Arial Narrow" panose="020B0604020202020204" pitchFamily="34" charset="0"/>
              </a:rPr>
              <a:t>That debate stemmed from the awareness that business </a:t>
            </a:r>
            <a:r>
              <a:rPr lang="en-GB" sz="1600" b="1" dirty="0">
                <a:latin typeface="Arial"/>
                <a:cs typeface="Arial Narrow" panose="020B0604020202020204" pitchFamily="34" charset="0"/>
              </a:rPr>
              <a:t>attributed little value to research</a:t>
            </a:r>
            <a:r>
              <a:rPr lang="en-GB" sz="1600" dirty="0">
                <a:latin typeface="Arial"/>
                <a:cs typeface="Arial Narrow" panose="020B0604020202020204" pitchFamily="34" charset="0"/>
              </a:rPr>
              <a:t>, with 4 core topics:</a:t>
            </a:r>
          </a:p>
          <a:p>
            <a:pPr marL="901700" lvl="2" indent="-248920">
              <a:spcBef>
                <a:spcPts val="0"/>
              </a:spcBef>
              <a:spcAft>
                <a:spcPts val="300"/>
              </a:spcAft>
              <a:buFont typeface="+mj-lt"/>
              <a:buAutoNum type="arabicParenR"/>
            </a:pPr>
            <a:r>
              <a:rPr lang="en-GB" sz="1400" dirty="0">
                <a:latin typeface="Arial"/>
                <a:cs typeface="Arial Narrow" panose="020B0604020202020204" pitchFamily="34" charset="0"/>
              </a:rPr>
              <a:t>That </a:t>
            </a:r>
            <a:r>
              <a:rPr lang="en-GB" sz="1400" b="1" dirty="0">
                <a:latin typeface="Arial"/>
                <a:cs typeface="Arial Narrow" panose="020B0604020202020204" pitchFamily="34" charset="0"/>
              </a:rPr>
              <a:t>research methods </a:t>
            </a:r>
            <a:r>
              <a:rPr lang="en-GB" sz="1400" dirty="0">
                <a:latin typeface="Arial"/>
                <a:cs typeface="Arial Narrow" panose="020B0604020202020204" pitchFamily="34" charset="0"/>
              </a:rPr>
              <a:t>are rigorous, verifiable, repeatable.</a:t>
            </a:r>
          </a:p>
          <a:p>
            <a:pPr marL="901700" lvl="2" indent="-248920">
              <a:spcBef>
                <a:spcPts val="0"/>
              </a:spcBef>
              <a:spcAft>
                <a:spcPts val="300"/>
              </a:spcAft>
              <a:buFont typeface="+mj-lt"/>
              <a:buAutoNum type="arabicParenR"/>
            </a:pPr>
            <a:r>
              <a:rPr lang="en-GB" sz="1400" dirty="0">
                <a:latin typeface="Arial"/>
                <a:cs typeface="Arial Narrow" panose="020B0604020202020204" pitchFamily="34" charset="0"/>
              </a:rPr>
              <a:t>That </a:t>
            </a:r>
            <a:r>
              <a:rPr lang="en-GB" sz="1400" b="1" dirty="0">
                <a:latin typeface="Arial"/>
                <a:cs typeface="Arial Narrow" panose="020B0604020202020204" pitchFamily="34" charset="0"/>
              </a:rPr>
              <a:t>hypothesis</a:t>
            </a:r>
            <a:r>
              <a:rPr lang="en-GB" sz="1400" dirty="0">
                <a:latin typeface="Arial"/>
                <a:cs typeface="Arial Narrow" panose="020B0604020202020204" pitchFamily="34" charset="0"/>
              </a:rPr>
              <a:t> and </a:t>
            </a:r>
            <a:r>
              <a:rPr lang="en-GB" sz="1400" b="1" dirty="0">
                <a:latin typeface="Arial"/>
                <a:cs typeface="Arial Narrow" panose="020B0604020202020204" pitchFamily="34" charset="0"/>
              </a:rPr>
              <a:t>outcomes are relevant</a:t>
            </a:r>
            <a:r>
              <a:rPr lang="en-GB" sz="1400" dirty="0">
                <a:latin typeface="Arial"/>
                <a:cs typeface="Arial Narrow" panose="020B0604020202020204" pitchFamily="34" charset="0"/>
              </a:rPr>
              <a:t>, measured by impact on individuals and organisations.</a:t>
            </a:r>
          </a:p>
          <a:p>
            <a:pPr marL="901700" lvl="2" indent="-248920">
              <a:spcBef>
                <a:spcPts val="0"/>
              </a:spcBef>
              <a:spcAft>
                <a:spcPts val="300"/>
              </a:spcAft>
              <a:buFont typeface="+mj-lt"/>
              <a:buAutoNum type="arabicParenR"/>
            </a:pPr>
            <a:r>
              <a:rPr lang="en-GB" sz="1400" b="1" dirty="0">
                <a:latin typeface="Arial"/>
                <a:cs typeface="Arial Narrow" panose="020B0604020202020204" pitchFamily="34" charset="0"/>
              </a:rPr>
              <a:t>Challenges</a:t>
            </a:r>
            <a:r>
              <a:rPr lang="en-GB" sz="1400" dirty="0">
                <a:latin typeface="Arial"/>
                <a:cs typeface="Arial Narrow" panose="020B0604020202020204" pitchFamily="34" charset="0"/>
              </a:rPr>
              <a:t> in systematically gathering &amp; organising data (Gambardella, 2012).</a:t>
            </a:r>
          </a:p>
          <a:p>
            <a:pPr marL="901700" lvl="2" indent="-248920">
              <a:spcBef>
                <a:spcPts val="0"/>
              </a:spcBef>
              <a:spcAft>
                <a:spcPts val="300"/>
              </a:spcAft>
              <a:buFont typeface="+mj-lt"/>
              <a:buAutoNum type="arabicParenR"/>
            </a:pPr>
            <a:r>
              <a:rPr lang="en-GB" sz="1400" b="1" dirty="0">
                <a:latin typeface="Arial"/>
                <a:cs typeface="Arial Narrow" panose="020B0604020202020204" pitchFamily="34" charset="0"/>
              </a:rPr>
              <a:t>Closure</a:t>
            </a:r>
            <a:r>
              <a:rPr lang="en-GB" sz="1400" dirty="0">
                <a:latin typeface="Arial"/>
                <a:cs typeface="Arial Narrow" panose="020B0604020202020204" pitchFamily="34" charset="0"/>
              </a:rPr>
              <a:t> of the science (to avoid influences) while assuring effective communication to practitioners (Vicari, 2013).</a:t>
            </a:r>
            <a:endParaRPr lang="en-GB" sz="1400" dirty="0">
              <a:solidFill>
                <a:srgbClr val="FF0000"/>
              </a:solidFill>
              <a:latin typeface="Arial"/>
              <a:cs typeface="Arial Narrow" panose="020B0604020202020204" pitchFamily="34" charset="0"/>
            </a:endParaRPr>
          </a:p>
          <a:p>
            <a:pPr>
              <a:spcBef>
                <a:spcPts val="0"/>
              </a:spcBef>
              <a:spcAft>
                <a:spcPts val="600"/>
              </a:spcAft>
            </a:pPr>
            <a:endParaRPr lang="en-GB" sz="1600" dirty="0">
              <a:latin typeface="Arial"/>
              <a:cs typeface="Arial Narrow" panose="020B0604020202020204" pitchFamily="34" charset="0"/>
            </a:endParaRPr>
          </a:p>
          <a:p>
            <a:pPr>
              <a:spcBef>
                <a:spcPts val="0"/>
              </a:spcBef>
              <a:spcAft>
                <a:spcPts val="600"/>
              </a:spcAft>
            </a:pPr>
            <a:r>
              <a:rPr lang="en-GB" sz="1600" dirty="0">
                <a:latin typeface="Arial"/>
                <a:cs typeface="Arial Narrow" panose="020B0604020202020204" pitchFamily="34" charset="0"/>
              </a:rPr>
              <a:t>Some believe that Academia exerts a low influence on management practice. Most debate now </a:t>
            </a:r>
            <a:r>
              <a:rPr lang="en-GB" sz="1600" b="1" dirty="0">
                <a:latin typeface="Arial"/>
                <a:cs typeface="Arial Narrow" panose="020B0604020202020204" pitchFamily="34" charset="0"/>
              </a:rPr>
              <a:t>changing the system</a:t>
            </a:r>
            <a:r>
              <a:rPr lang="en-GB" sz="1600" dirty="0">
                <a:latin typeface="Arial"/>
                <a:cs typeface="Arial Narrow" panose="020B0604020202020204" pitchFamily="34" charset="0"/>
              </a:rPr>
              <a:t> (Rajagopalan, 2020) with close, constant engagement between academia and business</a:t>
            </a:r>
          </a:p>
        </p:txBody>
      </p:sp>
      <p:sp>
        <p:nvSpPr>
          <p:cNvPr id="10" name="Giving sales teams in the stores the power of having product information, stock availability and customer preferences or trends in the palm their hands.…">
            <a:extLst>
              <a:ext uri="{FF2B5EF4-FFF2-40B4-BE49-F238E27FC236}">
                <a16:creationId xmlns:a16="http://schemas.microsoft.com/office/drawing/2014/main" id="{CA9F1AD5-1A52-4C2C-BDA5-5DB3B3509995}"/>
              </a:ext>
            </a:extLst>
          </p:cNvPr>
          <p:cNvSpPr txBox="1">
            <a:spLocks/>
          </p:cNvSpPr>
          <p:nvPr/>
        </p:nvSpPr>
        <p:spPr>
          <a:xfrm>
            <a:off x="6665467" y="1236239"/>
            <a:ext cx="4669495" cy="41363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solidFill>
                  <a:schemeClr val="bg1">
                    <a:lumMod val="50000"/>
                  </a:schemeClr>
                </a:solidFill>
                <a:latin typeface="Arial" panose="020B0604020202020204" pitchFamily="34" charset="0"/>
                <a:cs typeface="Arial" panose="020B0604020202020204" pitchFamily="34" charset="0"/>
              </a:rPr>
              <a:t>Timeline</a:t>
            </a:r>
          </a:p>
        </p:txBody>
      </p:sp>
      <p:sp>
        <p:nvSpPr>
          <p:cNvPr id="5" name="CaixaDeTexto 2">
            <a:extLst>
              <a:ext uri="{FF2B5EF4-FFF2-40B4-BE49-F238E27FC236}">
                <a16:creationId xmlns:a16="http://schemas.microsoft.com/office/drawing/2014/main" id="{3FEA13B4-7573-85FB-D739-495B4BA5C459}"/>
              </a:ext>
            </a:extLst>
          </p:cNvPr>
          <p:cNvSpPr txBox="1"/>
          <p:nvPr/>
        </p:nvSpPr>
        <p:spPr>
          <a:xfrm>
            <a:off x="852376" y="298782"/>
            <a:ext cx="5626942" cy="553998"/>
          </a:xfrm>
          <a:prstGeom prst="rect">
            <a:avLst/>
          </a:prstGeom>
          <a:noFill/>
        </p:spPr>
        <p:txBody>
          <a:bodyPr wrap="square" lIns="91440" tIns="45720" rIns="91440" bIns="45720" rtlCol="0" anchor="t">
            <a:spAutoFit/>
          </a:bodyPr>
          <a:lstStyle/>
          <a:p>
            <a:r>
              <a:rPr lang="en-GB" sz="1600" b="1">
                <a:latin typeface="Arial Narrow" panose="020B0604020202020204" pitchFamily="34" charset="0"/>
                <a:ea typeface="+mn-lt"/>
                <a:cs typeface="Arial Narrow" panose="020B0604020202020204" pitchFamily="34" charset="0"/>
              </a:rPr>
              <a:t>Management Research – Rigour and Relevance</a:t>
            </a:r>
          </a:p>
          <a:p>
            <a:r>
              <a:rPr lang="en-GB" sz="1400" b="1" dirty="0">
                <a:solidFill>
                  <a:schemeClr val="bg2">
                    <a:lumMod val="75000"/>
                  </a:schemeClr>
                </a:solidFill>
                <a:latin typeface="Arial Narrow" panose="020B0604020202020204" pitchFamily="34" charset="0"/>
                <a:cs typeface="Arial Narrow" panose="020B0604020202020204" pitchFamily="34" charset="0"/>
              </a:rPr>
              <a:t>Background</a:t>
            </a:r>
            <a:endParaRPr lang="en-GB" sz="1400" b="1">
              <a:solidFill>
                <a:schemeClr val="bg2">
                  <a:lumMod val="75000"/>
                </a:schemeClr>
              </a:solidFill>
              <a:latin typeface="Arial Narrow" panose="020B0604020202020204" pitchFamily="34" charset="0"/>
              <a:cs typeface="Arial Narrow" panose="020B0604020202020204" pitchFamily="34" charset="0"/>
            </a:endParaRPr>
          </a:p>
        </p:txBody>
      </p:sp>
      <p:sp>
        <p:nvSpPr>
          <p:cNvPr id="7" name="Retângulo 64">
            <a:extLst>
              <a:ext uri="{FF2B5EF4-FFF2-40B4-BE49-F238E27FC236}">
                <a16:creationId xmlns:a16="http://schemas.microsoft.com/office/drawing/2014/main" id="{040A41DF-2F48-F00E-61CD-1070C03ADA67}"/>
              </a:ext>
            </a:extLst>
          </p:cNvPr>
          <p:cNvSpPr/>
          <p:nvPr/>
        </p:nvSpPr>
        <p:spPr>
          <a:xfrm>
            <a:off x="9136987" y="2135953"/>
            <a:ext cx="2354311" cy="246221"/>
          </a:xfrm>
          <a:prstGeom prst="rect">
            <a:avLst/>
          </a:prstGeom>
        </p:spPr>
        <p:txBody>
          <a:bodyPr wrap="square">
            <a:spAutoFit/>
          </a:bodyPr>
          <a:lstStyle/>
          <a:p>
            <a:r>
              <a:rPr lang="en-GB" sz="1000">
                <a:solidFill>
                  <a:schemeClr val="bg1">
                    <a:lumMod val="50000"/>
                  </a:schemeClr>
                </a:solidFill>
                <a:latin typeface="Arial Narrow" panose="020B0604020202020204" pitchFamily="34" charset="0"/>
                <a:cs typeface="Arial Narrow" panose="020B0604020202020204" pitchFamily="34" charset="0"/>
              </a:rPr>
              <a:t>- Trade Schools &amp; War Stories </a:t>
            </a:r>
          </a:p>
        </p:txBody>
      </p:sp>
      <p:sp>
        <p:nvSpPr>
          <p:cNvPr id="8" name="Retângulo 66">
            <a:extLst>
              <a:ext uri="{FF2B5EF4-FFF2-40B4-BE49-F238E27FC236}">
                <a16:creationId xmlns:a16="http://schemas.microsoft.com/office/drawing/2014/main" id="{17343BB5-2820-892D-5AB1-644BB1ED49A6}"/>
              </a:ext>
            </a:extLst>
          </p:cNvPr>
          <p:cNvSpPr/>
          <p:nvPr/>
        </p:nvSpPr>
        <p:spPr>
          <a:xfrm>
            <a:off x="9136986" y="3346102"/>
            <a:ext cx="2994387" cy="246221"/>
          </a:xfrm>
          <a:prstGeom prst="rect">
            <a:avLst/>
          </a:prstGeom>
        </p:spPr>
        <p:txBody>
          <a:bodyPr wrap="square">
            <a:spAutoFit/>
          </a:bodyPr>
          <a:lstStyle/>
          <a:p>
            <a:r>
              <a:rPr lang="en-GB" sz="1000">
                <a:solidFill>
                  <a:schemeClr val="bg1">
                    <a:lumMod val="50000"/>
                  </a:schemeClr>
                </a:solidFill>
                <a:latin typeface="Arial Narrow" panose="020B0604020202020204" pitchFamily="34" charset="0"/>
                <a:cs typeface="Arial Narrow" panose="020B0604020202020204" pitchFamily="34" charset="0"/>
              </a:rPr>
              <a:t>- Inaugural issue of Administrative Science Quarterly</a:t>
            </a:r>
          </a:p>
        </p:txBody>
      </p:sp>
      <p:sp>
        <p:nvSpPr>
          <p:cNvPr id="11" name="Retângulo 67">
            <a:extLst>
              <a:ext uri="{FF2B5EF4-FFF2-40B4-BE49-F238E27FC236}">
                <a16:creationId xmlns:a16="http://schemas.microsoft.com/office/drawing/2014/main" id="{0A117424-57A1-6C5C-58AF-4344A2A01537}"/>
              </a:ext>
            </a:extLst>
          </p:cNvPr>
          <p:cNvSpPr/>
          <p:nvPr/>
        </p:nvSpPr>
        <p:spPr>
          <a:xfrm>
            <a:off x="9146868" y="2940034"/>
            <a:ext cx="537327" cy="261610"/>
          </a:xfrm>
          <a:prstGeom prst="rect">
            <a:avLst/>
          </a:prstGeom>
        </p:spPr>
        <p:txBody>
          <a:bodyPr wrap="none">
            <a:spAutoFit/>
          </a:bodyPr>
          <a:lstStyle/>
          <a:p>
            <a:r>
              <a:rPr lang="en-GB" sz="1100" b="1">
                <a:latin typeface="Arial Narrow" panose="020B0604020202020204" pitchFamily="34" charset="0"/>
                <a:cs typeface="Arial Narrow" panose="020B0604020202020204" pitchFamily="34" charset="0"/>
              </a:rPr>
              <a:t>1950’s</a:t>
            </a:r>
          </a:p>
        </p:txBody>
      </p:sp>
      <p:sp>
        <p:nvSpPr>
          <p:cNvPr id="12" name="Retângulo 72">
            <a:extLst>
              <a:ext uri="{FF2B5EF4-FFF2-40B4-BE49-F238E27FC236}">
                <a16:creationId xmlns:a16="http://schemas.microsoft.com/office/drawing/2014/main" id="{64669F97-EA8A-BAFE-6D09-125AC67222C9}"/>
              </a:ext>
            </a:extLst>
          </p:cNvPr>
          <p:cNvSpPr/>
          <p:nvPr/>
        </p:nvSpPr>
        <p:spPr>
          <a:xfrm>
            <a:off x="9136987" y="5222108"/>
            <a:ext cx="524503" cy="261610"/>
          </a:xfrm>
          <a:prstGeom prst="rect">
            <a:avLst/>
          </a:prstGeom>
        </p:spPr>
        <p:txBody>
          <a:bodyPr wrap="none">
            <a:spAutoFit/>
          </a:bodyPr>
          <a:lstStyle/>
          <a:p>
            <a:r>
              <a:rPr lang="en-GB" sz="1100" b="1">
                <a:latin typeface="Arial Narrow" panose="020B0604020202020204" pitchFamily="34" charset="0"/>
                <a:cs typeface="Arial Narrow" panose="020B0604020202020204" pitchFamily="34" charset="0"/>
              </a:rPr>
              <a:t>Today</a:t>
            </a:r>
          </a:p>
        </p:txBody>
      </p:sp>
      <p:sp>
        <p:nvSpPr>
          <p:cNvPr id="14" name="Oval 13">
            <a:extLst>
              <a:ext uri="{FF2B5EF4-FFF2-40B4-BE49-F238E27FC236}">
                <a16:creationId xmlns:a16="http://schemas.microsoft.com/office/drawing/2014/main" id="{425CED10-E530-E157-3B26-56C05239151B}"/>
              </a:ext>
            </a:extLst>
          </p:cNvPr>
          <p:cNvSpPr/>
          <p:nvPr/>
        </p:nvSpPr>
        <p:spPr>
          <a:xfrm>
            <a:off x="9099283" y="1902180"/>
            <a:ext cx="72000" cy="7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Conexão reta 82">
            <a:extLst>
              <a:ext uri="{FF2B5EF4-FFF2-40B4-BE49-F238E27FC236}">
                <a16:creationId xmlns:a16="http://schemas.microsoft.com/office/drawing/2014/main" id="{B8D987AE-4607-900D-2DAE-B337BF21EDC2}"/>
              </a:ext>
            </a:extLst>
          </p:cNvPr>
          <p:cNvCxnSpPr/>
          <p:nvPr/>
        </p:nvCxnSpPr>
        <p:spPr>
          <a:xfrm>
            <a:off x="9135283" y="2005643"/>
            <a:ext cx="0" cy="100800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44D8B70-DD4F-8D5F-862C-104630FEFDCF}"/>
              </a:ext>
            </a:extLst>
          </p:cNvPr>
          <p:cNvSpPr/>
          <p:nvPr/>
        </p:nvSpPr>
        <p:spPr>
          <a:xfrm>
            <a:off x="9101087" y="3045106"/>
            <a:ext cx="72000" cy="7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68AD6CFD-E18F-C398-9693-1D30A73DB0B4}"/>
              </a:ext>
            </a:extLst>
          </p:cNvPr>
          <p:cNvSpPr/>
          <p:nvPr/>
        </p:nvSpPr>
        <p:spPr>
          <a:xfrm>
            <a:off x="9099283" y="4188032"/>
            <a:ext cx="72000" cy="7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Conexão reta 82">
            <a:extLst>
              <a:ext uri="{FF2B5EF4-FFF2-40B4-BE49-F238E27FC236}">
                <a16:creationId xmlns:a16="http://schemas.microsoft.com/office/drawing/2014/main" id="{9AD9840C-58B6-45BD-4DC6-3CEDCFA6D677}"/>
              </a:ext>
            </a:extLst>
          </p:cNvPr>
          <p:cNvCxnSpPr/>
          <p:nvPr/>
        </p:nvCxnSpPr>
        <p:spPr>
          <a:xfrm>
            <a:off x="9135283" y="3148569"/>
            <a:ext cx="0" cy="100800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Conexão reta 82">
            <a:extLst>
              <a:ext uri="{FF2B5EF4-FFF2-40B4-BE49-F238E27FC236}">
                <a16:creationId xmlns:a16="http://schemas.microsoft.com/office/drawing/2014/main" id="{2547F677-87E5-6025-ED6C-0CF816397E56}"/>
              </a:ext>
            </a:extLst>
          </p:cNvPr>
          <p:cNvCxnSpPr/>
          <p:nvPr/>
        </p:nvCxnSpPr>
        <p:spPr>
          <a:xfrm>
            <a:off x="9135283" y="4291495"/>
            <a:ext cx="0" cy="100800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Retângulo 75">
            <a:extLst>
              <a:ext uri="{FF2B5EF4-FFF2-40B4-BE49-F238E27FC236}">
                <a16:creationId xmlns:a16="http://schemas.microsoft.com/office/drawing/2014/main" id="{16961521-4D7D-F0C2-C66A-1E796192FE94}"/>
              </a:ext>
            </a:extLst>
          </p:cNvPr>
          <p:cNvSpPr/>
          <p:nvPr/>
        </p:nvSpPr>
        <p:spPr>
          <a:xfrm>
            <a:off x="6696058" y="2376947"/>
            <a:ext cx="2441606" cy="253916"/>
          </a:xfrm>
          <a:prstGeom prst="rect">
            <a:avLst/>
          </a:prstGeom>
        </p:spPr>
        <p:txBody>
          <a:bodyPr wrap="square">
            <a:spAutoFit/>
          </a:bodyPr>
          <a:lstStyle/>
          <a:p>
            <a:pPr algn="r"/>
            <a:r>
              <a:rPr lang="en-GB" sz="1050">
                <a:latin typeface="Arial Narrow" panose="020B0604020202020204" pitchFamily="34" charset="0"/>
                <a:cs typeface="Arial Narrow" panose="020B0604020202020204" pitchFamily="34" charset="0"/>
              </a:rPr>
              <a:t>Less Systematic Research</a:t>
            </a:r>
          </a:p>
        </p:txBody>
      </p:sp>
      <p:sp>
        <p:nvSpPr>
          <p:cNvPr id="21" name="Retângulo 67">
            <a:extLst>
              <a:ext uri="{FF2B5EF4-FFF2-40B4-BE49-F238E27FC236}">
                <a16:creationId xmlns:a16="http://schemas.microsoft.com/office/drawing/2014/main" id="{8BFBEA61-B334-1504-6D93-6073252B6D59}"/>
              </a:ext>
            </a:extLst>
          </p:cNvPr>
          <p:cNvSpPr/>
          <p:nvPr/>
        </p:nvSpPr>
        <p:spPr>
          <a:xfrm>
            <a:off x="9146868" y="1810215"/>
            <a:ext cx="851515" cy="261610"/>
          </a:xfrm>
          <a:prstGeom prst="rect">
            <a:avLst/>
          </a:prstGeom>
        </p:spPr>
        <p:txBody>
          <a:bodyPr wrap="none">
            <a:spAutoFit/>
          </a:bodyPr>
          <a:lstStyle/>
          <a:p>
            <a:r>
              <a:rPr lang="en-GB" sz="1100" b="1">
                <a:latin typeface="Arial Narrow" panose="020B0604020202020204" pitchFamily="34" charset="0"/>
                <a:cs typeface="Arial Narrow" panose="020B0604020202020204" pitchFamily="34" charset="0"/>
              </a:rPr>
              <a:t>Early 1900’s</a:t>
            </a:r>
          </a:p>
        </p:txBody>
      </p:sp>
      <p:sp>
        <p:nvSpPr>
          <p:cNvPr id="23" name="Retângulo 67">
            <a:extLst>
              <a:ext uri="{FF2B5EF4-FFF2-40B4-BE49-F238E27FC236}">
                <a16:creationId xmlns:a16="http://schemas.microsoft.com/office/drawing/2014/main" id="{4548C5F9-00AE-C822-24B5-5FFC5DAD21F0}"/>
              </a:ext>
            </a:extLst>
          </p:cNvPr>
          <p:cNvSpPr/>
          <p:nvPr/>
        </p:nvSpPr>
        <p:spPr>
          <a:xfrm>
            <a:off x="9146868" y="4099817"/>
            <a:ext cx="1459284" cy="261610"/>
          </a:xfrm>
          <a:prstGeom prst="rect">
            <a:avLst/>
          </a:prstGeom>
        </p:spPr>
        <p:txBody>
          <a:bodyPr wrap="square">
            <a:spAutoFit/>
          </a:bodyPr>
          <a:lstStyle/>
          <a:p>
            <a:r>
              <a:rPr lang="en-GB" sz="1100" b="1">
                <a:latin typeface="Arial Narrow" panose="020B0604020202020204" pitchFamily="34" charset="0"/>
                <a:cs typeface="Arial Narrow" panose="020B0604020202020204" pitchFamily="34" charset="0"/>
              </a:rPr>
              <a:t>2000’s</a:t>
            </a:r>
          </a:p>
        </p:txBody>
      </p:sp>
      <p:sp>
        <p:nvSpPr>
          <p:cNvPr id="24" name="Oval 23">
            <a:extLst>
              <a:ext uri="{FF2B5EF4-FFF2-40B4-BE49-F238E27FC236}">
                <a16:creationId xmlns:a16="http://schemas.microsoft.com/office/drawing/2014/main" id="{B683B691-4B34-1BCC-2E32-068561F6705B}"/>
              </a:ext>
            </a:extLst>
          </p:cNvPr>
          <p:cNvSpPr/>
          <p:nvPr/>
        </p:nvSpPr>
        <p:spPr>
          <a:xfrm>
            <a:off x="9100379" y="5330957"/>
            <a:ext cx="72000" cy="7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tângulo 66">
            <a:extLst>
              <a:ext uri="{FF2B5EF4-FFF2-40B4-BE49-F238E27FC236}">
                <a16:creationId xmlns:a16="http://schemas.microsoft.com/office/drawing/2014/main" id="{40828A49-8620-CEC4-FE14-7C81AB818334}"/>
              </a:ext>
            </a:extLst>
          </p:cNvPr>
          <p:cNvSpPr/>
          <p:nvPr/>
        </p:nvSpPr>
        <p:spPr>
          <a:xfrm>
            <a:off x="9136987" y="3144148"/>
            <a:ext cx="2766763" cy="246221"/>
          </a:xfrm>
          <a:prstGeom prst="rect">
            <a:avLst/>
          </a:prstGeom>
        </p:spPr>
        <p:txBody>
          <a:bodyPr wrap="square">
            <a:spAutoFit/>
          </a:bodyPr>
          <a:lstStyle/>
          <a:p>
            <a:r>
              <a:rPr lang="en-GB" sz="1000">
                <a:solidFill>
                  <a:schemeClr val="bg1">
                    <a:lumMod val="50000"/>
                  </a:schemeClr>
                </a:solidFill>
                <a:latin typeface="Arial Narrow" panose="020B0604020202020204" pitchFamily="34" charset="0"/>
                <a:cs typeface="Arial Narrow" panose="020B0604020202020204" pitchFamily="34" charset="0"/>
              </a:rPr>
              <a:t>- Graduate School of Industrial Administration</a:t>
            </a:r>
          </a:p>
        </p:txBody>
      </p:sp>
      <p:sp>
        <p:nvSpPr>
          <p:cNvPr id="27" name="Retângulo 75">
            <a:extLst>
              <a:ext uri="{FF2B5EF4-FFF2-40B4-BE49-F238E27FC236}">
                <a16:creationId xmlns:a16="http://schemas.microsoft.com/office/drawing/2014/main" id="{65E86A19-858D-ABF5-B613-1C5F42862CD7}"/>
              </a:ext>
            </a:extLst>
          </p:cNvPr>
          <p:cNvSpPr/>
          <p:nvPr/>
        </p:nvSpPr>
        <p:spPr>
          <a:xfrm>
            <a:off x="6690467" y="2989695"/>
            <a:ext cx="2447197" cy="253916"/>
          </a:xfrm>
          <a:prstGeom prst="rect">
            <a:avLst/>
          </a:prstGeom>
        </p:spPr>
        <p:txBody>
          <a:bodyPr wrap="square">
            <a:spAutoFit/>
          </a:bodyPr>
          <a:lstStyle/>
          <a:p>
            <a:pPr algn="r"/>
            <a:r>
              <a:rPr lang="en-GB" sz="1050">
                <a:latin typeface="Arial Narrow" panose="020B0604020202020204" pitchFamily="34" charset="0"/>
                <a:cs typeface="Arial Narrow" panose="020B0604020202020204" pitchFamily="34" charset="0"/>
              </a:rPr>
              <a:t>Focus on Rigour</a:t>
            </a:r>
          </a:p>
        </p:txBody>
      </p:sp>
      <p:sp>
        <p:nvSpPr>
          <p:cNvPr id="28" name="Retângulo 75">
            <a:extLst>
              <a:ext uri="{FF2B5EF4-FFF2-40B4-BE49-F238E27FC236}">
                <a16:creationId xmlns:a16="http://schemas.microsoft.com/office/drawing/2014/main" id="{403312FA-48CA-8DC7-BDB3-AA375FDED4A7}"/>
              </a:ext>
            </a:extLst>
          </p:cNvPr>
          <p:cNvSpPr/>
          <p:nvPr/>
        </p:nvSpPr>
        <p:spPr>
          <a:xfrm>
            <a:off x="6696058" y="3732737"/>
            <a:ext cx="2441606" cy="253916"/>
          </a:xfrm>
          <a:prstGeom prst="rect">
            <a:avLst/>
          </a:prstGeom>
        </p:spPr>
        <p:txBody>
          <a:bodyPr wrap="square" lIns="91440" tIns="45720" rIns="91440" bIns="45720" anchor="t">
            <a:spAutoFit/>
          </a:bodyPr>
          <a:lstStyle/>
          <a:p>
            <a:pPr algn="r"/>
            <a:r>
              <a:rPr lang="en-GB" sz="1050">
                <a:latin typeface="Arial Narrow" panose="020B0604020202020204" pitchFamily="34" charset="0"/>
                <a:cs typeface="Arial Narrow" panose="020B0604020202020204" pitchFamily="34" charset="0"/>
              </a:rPr>
              <a:t>Systemic Research losing sight of Relevance</a:t>
            </a:r>
          </a:p>
        </p:txBody>
      </p:sp>
      <p:sp>
        <p:nvSpPr>
          <p:cNvPr id="29" name="Retângulo 66">
            <a:extLst>
              <a:ext uri="{FF2B5EF4-FFF2-40B4-BE49-F238E27FC236}">
                <a16:creationId xmlns:a16="http://schemas.microsoft.com/office/drawing/2014/main" id="{581986F7-5939-748E-C643-9D86E4EAB868}"/>
              </a:ext>
            </a:extLst>
          </p:cNvPr>
          <p:cNvSpPr/>
          <p:nvPr/>
        </p:nvSpPr>
        <p:spPr>
          <a:xfrm>
            <a:off x="9136987" y="3573554"/>
            <a:ext cx="2766742" cy="246221"/>
          </a:xfrm>
          <a:prstGeom prst="rect">
            <a:avLst/>
          </a:prstGeom>
        </p:spPr>
        <p:txBody>
          <a:bodyPr wrap="square">
            <a:spAutoFit/>
          </a:bodyPr>
          <a:lstStyle/>
          <a:p>
            <a:r>
              <a:rPr lang="en-GB" sz="1000">
                <a:solidFill>
                  <a:schemeClr val="bg1">
                    <a:lumMod val="50000"/>
                  </a:schemeClr>
                </a:solidFill>
                <a:latin typeface="Arial Narrow" panose="020B0604020202020204" pitchFamily="34" charset="0"/>
                <a:cs typeface="Arial Narrow" panose="020B0604020202020204" pitchFamily="34" charset="0"/>
              </a:rPr>
              <a:t>- Expansion of “practitioner journals”</a:t>
            </a:r>
          </a:p>
        </p:txBody>
      </p:sp>
      <p:sp>
        <p:nvSpPr>
          <p:cNvPr id="30" name="Retângulo 75">
            <a:extLst>
              <a:ext uri="{FF2B5EF4-FFF2-40B4-BE49-F238E27FC236}">
                <a16:creationId xmlns:a16="http://schemas.microsoft.com/office/drawing/2014/main" id="{34DFD8F2-C394-3AFF-253E-4950CA5CD42F}"/>
              </a:ext>
            </a:extLst>
          </p:cNvPr>
          <p:cNvSpPr/>
          <p:nvPr/>
        </p:nvSpPr>
        <p:spPr>
          <a:xfrm>
            <a:off x="6690468" y="4527849"/>
            <a:ext cx="2447196" cy="253916"/>
          </a:xfrm>
          <a:prstGeom prst="rect">
            <a:avLst/>
          </a:prstGeom>
        </p:spPr>
        <p:txBody>
          <a:bodyPr wrap="square">
            <a:spAutoFit/>
          </a:bodyPr>
          <a:lstStyle/>
          <a:p>
            <a:pPr algn="r"/>
            <a:r>
              <a:rPr lang="en-GB" sz="1050">
                <a:latin typeface="Arial Narrow" panose="020B0604020202020204" pitchFamily="34" charset="0"/>
                <a:cs typeface="Arial Narrow" panose="020B0604020202020204" pitchFamily="34" charset="0"/>
              </a:rPr>
              <a:t>Moving towards real problems with Rigour!</a:t>
            </a:r>
          </a:p>
        </p:txBody>
      </p:sp>
      <p:sp>
        <p:nvSpPr>
          <p:cNvPr id="13" name="Retângulo 66">
            <a:extLst>
              <a:ext uri="{FF2B5EF4-FFF2-40B4-BE49-F238E27FC236}">
                <a16:creationId xmlns:a16="http://schemas.microsoft.com/office/drawing/2014/main" id="{754577F6-8337-940C-A0C9-BCAA222ACFE7}"/>
              </a:ext>
            </a:extLst>
          </p:cNvPr>
          <p:cNvSpPr/>
          <p:nvPr/>
        </p:nvSpPr>
        <p:spPr>
          <a:xfrm>
            <a:off x="9146868" y="3919178"/>
            <a:ext cx="2766742" cy="246221"/>
          </a:xfrm>
          <a:prstGeom prst="rect">
            <a:avLst/>
          </a:prstGeom>
        </p:spPr>
        <p:txBody>
          <a:bodyPr wrap="square">
            <a:spAutoFit/>
          </a:bodyPr>
          <a:lstStyle/>
          <a:p>
            <a:r>
              <a:rPr lang="en-GB" sz="1000">
                <a:solidFill>
                  <a:schemeClr val="bg1">
                    <a:lumMod val="50000"/>
                  </a:schemeClr>
                </a:solidFill>
                <a:latin typeface="Arial Narrow" panose="020B0604020202020204" pitchFamily="34" charset="0"/>
                <a:cs typeface="Arial Narrow" panose="020B0604020202020204" pitchFamily="34" charset="0"/>
              </a:rPr>
              <a:t>- Organizational Research Methods launched</a:t>
            </a:r>
          </a:p>
        </p:txBody>
      </p:sp>
      <p:cxnSp>
        <p:nvCxnSpPr>
          <p:cNvPr id="22" name="Straight Arrow Connector 21">
            <a:extLst>
              <a:ext uri="{FF2B5EF4-FFF2-40B4-BE49-F238E27FC236}">
                <a16:creationId xmlns:a16="http://schemas.microsoft.com/office/drawing/2014/main" id="{4FD9B7D3-CFBF-76AB-5BF9-CE8DADE88C00}"/>
              </a:ext>
            </a:extLst>
          </p:cNvPr>
          <p:cNvCxnSpPr/>
          <p:nvPr/>
        </p:nvCxnSpPr>
        <p:spPr>
          <a:xfrm>
            <a:off x="6404876" y="1234155"/>
            <a:ext cx="37279" cy="5036874"/>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32" name="Retângulo 75">
            <a:extLst>
              <a:ext uri="{FF2B5EF4-FFF2-40B4-BE49-F238E27FC236}">
                <a16:creationId xmlns:a16="http://schemas.microsoft.com/office/drawing/2014/main" id="{58770E1C-8B13-6B55-716B-C2F2353BD49C}"/>
              </a:ext>
            </a:extLst>
          </p:cNvPr>
          <p:cNvSpPr/>
          <p:nvPr/>
        </p:nvSpPr>
        <p:spPr>
          <a:xfrm>
            <a:off x="7146598" y="5117702"/>
            <a:ext cx="1991066" cy="253916"/>
          </a:xfrm>
          <a:prstGeom prst="rect">
            <a:avLst/>
          </a:prstGeom>
        </p:spPr>
        <p:txBody>
          <a:bodyPr wrap="square">
            <a:spAutoFit/>
          </a:bodyPr>
          <a:lstStyle/>
          <a:p>
            <a:pPr algn="r"/>
            <a:r>
              <a:rPr lang="en-GB" sz="1050">
                <a:latin typeface="Arial Narrow" panose="020B0604020202020204" pitchFamily="34" charset="0"/>
                <a:cs typeface="Arial Narrow" panose="020B0604020202020204" pitchFamily="34" charset="0"/>
              </a:rPr>
              <a:t>More corporate externships please!</a:t>
            </a:r>
          </a:p>
        </p:txBody>
      </p:sp>
      <p:sp>
        <p:nvSpPr>
          <p:cNvPr id="3" name="Date Placeholder 2">
            <a:extLst>
              <a:ext uri="{FF2B5EF4-FFF2-40B4-BE49-F238E27FC236}">
                <a16:creationId xmlns:a16="http://schemas.microsoft.com/office/drawing/2014/main" id="{9F48286D-0A5F-96CD-9DBF-951F24EEBA46}"/>
              </a:ext>
            </a:extLst>
          </p:cNvPr>
          <p:cNvSpPr>
            <a:spLocks noGrp="1"/>
          </p:cNvSpPr>
          <p:nvPr>
            <p:ph type="dt" sz="half" idx="10"/>
          </p:nvPr>
        </p:nvSpPr>
        <p:spPr/>
        <p:txBody>
          <a:bodyPr/>
          <a:lstStyle/>
          <a:p>
            <a:r>
              <a:rPr lang="en-US"/>
              <a:t>04/10/23</a:t>
            </a:r>
            <a:endParaRPr lang="pt-PT"/>
          </a:p>
        </p:txBody>
      </p:sp>
      <p:sp>
        <p:nvSpPr>
          <p:cNvPr id="4" name="Slide Number Placeholder 3">
            <a:extLst>
              <a:ext uri="{FF2B5EF4-FFF2-40B4-BE49-F238E27FC236}">
                <a16:creationId xmlns:a16="http://schemas.microsoft.com/office/drawing/2014/main" id="{0B3D89BC-9BA3-1F18-ECD3-1305B225AE3B}"/>
              </a:ext>
            </a:extLst>
          </p:cNvPr>
          <p:cNvSpPr>
            <a:spLocks noGrp="1"/>
          </p:cNvSpPr>
          <p:nvPr>
            <p:ph type="sldNum" sz="quarter" idx="12"/>
          </p:nvPr>
        </p:nvSpPr>
        <p:spPr/>
        <p:txBody>
          <a:bodyPr/>
          <a:lstStyle/>
          <a:p>
            <a:fld id="{16C82FCD-469B-469C-910A-D8F1BF5D7247}" type="slidenum">
              <a:rPr lang="pt-PT" smtClean="0"/>
              <a:t>4</a:t>
            </a:fld>
            <a:endParaRPr lang="pt-PT"/>
          </a:p>
        </p:txBody>
      </p:sp>
      <p:sp>
        <p:nvSpPr>
          <p:cNvPr id="6" name="TextBox 5">
            <a:extLst>
              <a:ext uri="{FF2B5EF4-FFF2-40B4-BE49-F238E27FC236}">
                <a16:creationId xmlns:a16="http://schemas.microsoft.com/office/drawing/2014/main" id="{872BDD98-B7C9-DA4F-E4A1-A32F0B9A1B38}"/>
              </a:ext>
            </a:extLst>
          </p:cNvPr>
          <p:cNvSpPr txBox="1"/>
          <p:nvPr/>
        </p:nvSpPr>
        <p:spPr>
          <a:xfrm>
            <a:off x="8196927" y="5597302"/>
            <a:ext cx="360291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Calibri"/>
              </a:rPr>
              <a:t>Figure 1: created by the presenters</a:t>
            </a:r>
            <a:endParaRPr lang="en-US" sz="1400" dirty="0"/>
          </a:p>
        </p:txBody>
      </p:sp>
    </p:spTree>
    <p:extLst>
      <p:ext uri="{BB962C8B-B14F-4D97-AF65-F5344CB8AC3E}">
        <p14:creationId xmlns:p14="http://schemas.microsoft.com/office/powerpoint/2010/main" val="97788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8659D0AF-9B51-4E26-AB0F-67253CBAFD6B}"/>
              </a:ext>
            </a:extLst>
          </p:cNvPr>
          <p:cNvPicPr>
            <a:picLocks noChangeAspect="1"/>
          </p:cNvPicPr>
          <p:nvPr/>
        </p:nvPicPr>
        <p:blipFill rotWithShape="1">
          <a:blip r:embed="rId3">
            <a:extLst>
              <a:ext uri="{28A0092B-C50C-407E-A947-70E740481C1C}">
                <a14:useLocalDpi xmlns:a14="http://schemas.microsoft.com/office/drawing/2010/main" val="0"/>
              </a:ext>
            </a:extLst>
          </a:blip>
          <a:srcRect b="17591"/>
          <a:stretch/>
        </p:blipFill>
        <p:spPr>
          <a:xfrm>
            <a:off x="358551" y="368350"/>
            <a:ext cx="493825" cy="406141"/>
          </a:xfrm>
          <a:prstGeom prst="rect">
            <a:avLst/>
          </a:prstGeom>
        </p:spPr>
      </p:pic>
      <p:sp>
        <p:nvSpPr>
          <p:cNvPr id="9" name="Giving sales teams in the stores the power of having product information, stock availability and customer preferences or trends in the palm their hands.…">
            <a:extLst>
              <a:ext uri="{FF2B5EF4-FFF2-40B4-BE49-F238E27FC236}">
                <a16:creationId xmlns:a16="http://schemas.microsoft.com/office/drawing/2014/main" id="{3E996F1D-01C9-43DC-8741-4D7D523D2570}"/>
              </a:ext>
            </a:extLst>
          </p:cNvPr>
          <p:cNvSpPr txBox="1">
            <a:spLocks/>
          </p:cNvSpPr>
          <p:nvPr/>
        </p:nvSpPr>
        <p:spPr>
          <a:xfrm>
            <a:off x="217545" y="1245147"/>
            <a:ext cx="5390850" cy="4136317"/>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2">
                    <a:lumMod val="50000"/>
                  </a:schemeClr>
                </a:solidFill>
                <a:latin typeface="Arial"/>
                <a:cs typeface="Arial"/>
              </a:rPr>
              <a:t>Making a Difference</a:t>
            </a:r>
          </a:p>
          <a:p>
            <a:pPr marL="0" indent="0">
              <a:buNone/>
            </a:pPr>
            <a:endParaRPr lang="en-US" sz="1400" dirty="0">
              <a:latin typeface="Arial" panose="020B0604020202020204" pitchFamily="34" charset="0"/>
              <a:cs typeface="Arial" panose="020B0604020202020204" pitchFamily="34" charset="0"/>
            </a:endParaRPr>
          </a:p>
          <a:p>
            <a:pPr marL="285750" indent="-285750"/>
            <a:r>
              <a:rPr lang="en-US" sz="1600" b="1" dirty="0">
                <a:latin typeface="Arial"/>
                <a:ea typeface="+mn-lt"/>
                <a:cs typeface="+mn-lt"/>
              </a:rPr>
              <a:t>Perception of limited societal contribution</a:t>
            </a:r>
            <a:r>
              <a:rPr lang="en-US" sz="1600" dirty="0">
                <a:latin typeface="Arial"/>
                <a:ea typeface="+mn-lt"/>
                <a:cs typeface="+mn-lt"/>
              </a:rPr>
              <a:t>: </a:t>
            </a:r>
            <a:r>
              <a:rPr lang="en-US" sz="1600" i="1" dirty="0">
                <a:latin typeface="Arial"/>
                <a:ea typeface="+mn-lt"/>
                <a:cs typeface="+mn-lt"/>
              </a:rPr>
              <a:t>"how our research ... improve business, in comparison, was devoid of such meaning, and how great it must be to be able to make a real, direct contribution to society; all we did, at best, was help businesses make more money"</a:t>
            </a:r>
            <a:r>
              <a:rPr lang="en-GB" sz="1600" b="0" i="0" u="none" strike="noStrike" dirty="0">
                <a:effectLst/>
                <a:latin typeface="Arial"/>
                <a:cs typeface="Arial"/>
              </a:rPr>
              <a:t> (Vermeulen, </a:t>
            </a:r>
            <a:r>
              <a:rPr lang="en-GB" sz="1600" dirty="0">
                <a:latin typeface="Arial"/>
                <a:cs typeface="Arial"/>
              </a:rPr>
              <a:t>2005</a:t>
            </a:r>
            <a:r>
              <a:rPr lang="en-GB" sz="1600" b="0" i="0" u="none" strike="noStrike" dirty="0">
                <a:effectLst/>
                <a:latin typeface="Arial"/>
                <a:cs typeface="Arial"/>
              </a:rPr>
              <a:t>)</a:t>
            </a:r>
            <a:r>
              <a:rPr lang="en-US" sz="1600" dirty="0">
                <a:latin typeface="Arial"/>
                <a:ea typeface="+mn-lt"/>
                <a:cs typeface="+mn-lt"/>
              </a:rPr>
              <a:t>.</a:t>
            </a:r>
            <a:endParaRPr lang="en-US" sz="1600" i="1" dirty="0">
              <a:latin typeface="Arial"/>
              <a:ea typeface="+mn-lt"/>
              <a:cs typeface="Arial"/>
            </a:endParaRPr>
          </a:p>
          <a:p>
            <a:pPr marL="285750" indent="-285750"/>
            <a:endParaRPr lang="en-US" sz="1600" dirty="0">
              <a:latin typeface="Arial"/>
              <a:ea typeface="Calibri"/>
              <a:cs typeface="Calibri"/>
            </a:endParaRPr>
          </a:p>
          <a:p>
            <a:pPr marL="285750" indent="-285750"/>
            <a:r>
              <a:rPr lang="en-US" sz="1600" b="1" dirty="0">
                <a:latin typeface="Arial"/>
                <a:ea typeface="+mn-lt"/>
                <a:cs typeface="+mn-lt"/>
              </a:rPr>
              <a:t>Identify research purpose, context, and impact</a:t>
            </a:r>
            <a:r>
              <a:rPr lang="en-US" sz="1600" dirty="0">
                <a:latin typeface="Arial"/>
                <a:ea typeface="+mn-lt"/>
                <a:cs typeface="+mn-lt"/>
              </a:rPr>
              <a:t>: </a:t>
            </a:r>
            <a:r>
              <a:rPr lang="en-US" sz="1600" i="1" dirty="0">
                <a:latin typeface="Arial"/>
                <a:ea typeface="+mn-lt"/>
                <a:cs typeface="+mn-lt"/>
              </a:rPr>
              <a:t>"it is up to individual researchers to figure out what they want to examine and advancing “profitability” is one worthy cause. Moreover, ... is not the area it addresses..., but how it addresses"</a:t>
            </a:r>
            <a:r>
              <a:rPr lang="en-GB" sz="1600" b="0" i="0" u="none" strike="noStrike" dirty="0">
                <a:effectLst/>
                <a:latin typeface="Arial"/>
                <a:cs typeface="Arial"/>
              </a:rPr>
              <a:t> (Vermeulen, 2005)</a:t>
            </a:r>
            <a:r>
              <a:rPr lang="en-US" sz="1600" i="1" dirty="0">
                <a:latin typeface="Arial"/>
                <a:ea typeface="+mn-lt"/>
                <a:cs typeface="+mn-lt"/>
              </a:rPr>
              <a:t>.</a:t>
            </a:r>
            <a:endParaRPr lang="en-US" sz="1600" i="1" dirty="0">
              <a:latin typeface="Arial"/>
              <a:ea typeface="Calibri"/>
              <a:cs typeface="Arial"/>
            </a:endParaRPr>
          </a:p>
          <a:p>
            <a:pPr marL="285750" indent="-285750"/>
            <a:endParaRPr lang="en-US" sz="1600" i="1" dirty="0">
              <a:latin typeface="Arial"/>
              <a:ea typeface="Calibri"/>
              <a:cs typeface="Calibri"/>
            </a:endParaRPr>
          </a:p>
          <a:p>
            <a:pPr marL="285750" indent="-285750"/>
            <a:r>
              <a:rPr lang="en-US" sz="1600" b="1" dirty="0">
                <a:latin typeface="Arial"/>
                <a:ea typeface="Calibri"/>
                <a:cs typeface="Calibri"/>
              </a:rPr>
              <a:t>Regardless, rigor always</a:t>
            </a:r>
            <a:r>
              <a:rPr lang="en-US" sz="1600" dirty="0">
                <a:latin typeface="Arial"/>
                <a:ea typeface="Calibri"/>
                <a:cs typeface="Calibri"/>
              </a:rPr>
              <a:t>: </a:t>
            </a:r>
            <a:r>
              <a:rPr lang="en-US" sz="1600" i="1" dirty="0">
                <a:latin typeface="Arial"/>
                <a:ea typeface="Calibri"/>
                <a:cs typeface="Calibri"/>
              </a:rPr>
              <a:t>"</a:t>
            </a:r>
            <a:r>
              <a:rPr lang="en-US" sz="1600" i="1" dirty="0">
                <a:latin typeface="Arial"/>
                <a:ea typeface="+mn-lt"/>
                <a:cs typeface="+mn-lt"/>
              </a:rPr>
              <a:t>Relevance is then found in the question, rigor in the method applied to provide the answer."</a:t>
            </a:r>
            <a:r>
              <a:rPr lang="en-GB" sz="1600" b="0" i="0" u="none" strike="noStrike" dirty="0">
                <a:effectLst/>
                <a:latin typeface="Arial"/>
                <a:cs typeface="Arial"/>
              </a:rPr>
              <a:t> (Vermeulen, </a:t>
            </a:r>
            <a:r>
              <a:rPr lang="en-GB" sz="1600" dirty="0">
                <a:latin typeface="Arial"/>
                <a:cs typeface="Arial"/>
              </a:rPr>
              <a:t>2005</a:t>
            </a:r>
            <a:r>
              <a:rPr lang="en-GB" sz="1600" b="0" i="0" u="none" strike="noStrike" dirty="0">
                <a:effectLst/>
                <a:latin typeface="Arial"/>
                <a:cs typeface="Arial"/>
              </a:rPr>
              <a:t>).</a:t>
            </a:r>
            <a:endParaRPr lang="en-US" sz="1600" i="1" dirty="0">
              <a:latin typeface="Arial"/>
              <a:ea typeface="Calibri"/>
              <a:cs typeface="Calibri"/>
            </a:endParaRPr>
          </a:p>
          <a:p>
            <a:pPr marL="0" indent="0">
              <a:buNone/>
            </a:pPr>
            <a:endParaRPr lang="en-US" sz="1400" dirty="0">
              <a:latin typeface="Space Grotesk Light" pitchFamily="2" charset="77"/>
              <a:cs typeface="Space Grotesk Light" pitchFamily="2" charset="77"/>
            </a:endParaRPr>
          </a:p>
        </p:txBody>
      </p:sp>
      <p:sp>
        <p:nvSpPr>
          <p:cNvPr id="10" name="Giving sales teams in the stores the power of having product information, stock availability and customer preferences or trends in the palm their hands.…">
            <a:extLst>
              <a:ext uri="{FF2B5EF4-FFF2-40B4-BE49-F238E27FC236}">
                <a16:creationId xmlns:a16="http://schemas.microsoft.com/office/drawing/2014/main" id="{CA9F1AD5-1A52-4C2C-BDA5-5DB3B3509995}"/>
              </a:ext>
            </a:extLst>
          </p:cNvPr>
          <p:cNvSpPr txBox="1">
            <a:spLocks/>
          </p:cNvSpPr>
          <p:nvPr/>
        </p:nvSpPr>
        <p:spPr>
          <a:xfrm>
            <a:off x="6173588" y="1239665"/>
            <a:ext cx="5800868" cy="4141799"/>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2">
                    <a:lumMod val="50000"/>
                  </a:schemeClr>
                </a:solidFill>
                <a:latin typeface="Arial"/>
                <a:cs typeface="Arial"/>
              </a:rPr>
              <a:t>Observations</a:t>
            </a:r>
            <a:endParaRPr lang="en-US" dirty="0">
              <a:solidFill>
                <a:schemeClr val="bg2">
                  <a:lumMod val="50000"/>
                </a:schemeClr>
              </a:solidFill>
              <a:latin typeface="Arial"/>
              <a:cs typeface="Arial"/>
            </a:endParaRPr>
          </a:p>
          <a:p>
            <a:pPr marL="0" indent="0">
              <a:buNone/>
            </a:pPr>
            <a:endParaRPr lang="en-US" sz="1400" dirty="0">
              <a:latin typeface="Arial" panose="020B0604020202020204" pitchFamily="34" charset="0"/>
              <a:cs typeface="Arial" panose="020B0604020202020204" pitchFamily="34" charset="0"/>
            </a:endParaRPr>
          </a:p>
          <a:p>
            <a:pPr marL="285750" indent="-285750"/>
            <a:r>
              <a:rPr lang="en-US" sz="1600" dirty="0">
                <a:latin typeface="Arial"/>
                <a:cs typeface="Space Grotesk Light" pitchFamily="2" charset="77"/>
              </a:rPr>
              <a:t>The </a:t>
            </a:r>
            <a:r>
              <a:rPr lang="en-US" sz="1600" b="1" dirty="0">
                <a:latin typeface="Arial"/>
                <a:cs typeface="Space Grotesk Light" pitchFamily="2" charset="77"/>
              </a:rPr>
              <a:t>controverse</a:t>
            </a:r>
            <a:r>
              <a:rPr lang="en-US" sz="1600" dirty="0">
                <a:latin typeface="Arial"/>
                <a:cs typeface="Space Grotesk Light" pitchFamily="2" charset="77"/>
              </a:rPr>
              <a:t> between </a:t>
            </a:r>
            <a:r>
              <a:rPr lang="en-US" sz="1600" u="sng" dirty="0">
                <a:latin typeface="Arial"/>
                <a:cs typeface="Space Grotesk Light" pitchFamily="2" charset="77"/>
              </a:rPr>
              <a:t>relevance</a:t>
            </a:r>
            <a:r>
              <a:rPr lang="en-US" sz="1600" dirty="0">
                <a:latin typeface="Arial"/>
                <a:cs typeface="Space Grotesk Light" pitchFamily="2" charset="77"/>
              </a:rPr>
              <a:t> and </a:t>
            </a:r>
            <a:r>
              <a:rPr lang="en-US" sz="1600" u="sng" dirty="0">
                <a:latin typeface="Arial"/>
                <a:cs typeface="Space Grotesk Light" pitchFamily="2" charset="77"/>
              </a:rPr>
              <a:t>utility.</a:t>
            </a:r>
            <a:endParaRPr lang="en-US" sz="1600" dirty="0">
              <a:latin typeface="Arial"/>
              <a:cs typeface="Space Grotesk Light" pitchFamily="2" charset="77"/>
            </a:endParaRPr>
          </a:p>
          <a:p>
            <a:pPr marL="514350" lvl="1" indent="0">
              <a:buNone/>
            </a:pPr>
            <a:endParaRPr lang="en-US" sz="1600" dirty="0">
              <a:latin typeface="Arial"/>
              <a:ea typeface="Calibri"/>
              <a:cs typeface="Calibri"/>
            </a:endParaRPr>
          </a:p>
          <a:p>
            <a:pPr marL="285750" indent="-285750"/>
            <a:r>
              <a:rPr lang="en-US" sz="1600" dirty="0">
                <a:latin typeface="Arial"/>
                <a:cs typeface="Space Grotesk Light" pitchFamily="2" charset="77"/>
              </a:rPr>
              <a:t>Management research can be placed on a </a:t>
            </a:r>
            <a:r>
              <a:rPr lang="en-US" sz="1600" b="1" dirty="0">
                <a:latin typeface="Arial"/>
                <a:cs typeface="Space Grotesk Light" pitchFamily="2" charset="77"/>
              </a:rPr>
              <a:t>continuum</a:t>
            </a:r>
            <a:r>
              <a:rPr lang="en-US" sz="1600" dirty="0">
                <a:latin typeface="Arial"/>
                <a:cs typeface="Space Grotesk Light" pitchFamily="2" charset="77"/>
              </a:rPr>
              <a:t> between basic and applied research (</a:t>
            </a:r>
            <a:r>
              <a:rPr lang="en-US" sz="1600" dirty="0">
                <a:latin typeface="Arial"/>
                <a:ea typeface="+mn-lt"/>
                <a:cs typeface="Arial"/>
              </a:rPr>
              <a:t>Saunders, </a:t>
            </a:r>
            <a:r>
              <a:rPr lang="en-US" sz="1600" dirty="0">
                <a:latin typeface="Arial"/>
                <a:cs typeface="Arial"/>
              </a:rPr>
              <a:t>Lewis, Thornhill, 2016</a:t>
            </a:r>
            <a:r>
              <a:rPr lang="en-US" sz="1600" dirty="0">
                <a:latin typeface="Arial"/>
                <a:cs typeface="Space Grotesk Light" pitchFamily="2" charset="77"/>
              </a:rPr>
              <a:t>).</a:t>
            </a:r>
            <a:endParaRPr lang="en-US" sz="1600" dirty="0">
              <a:latin typeface="Arial"/>
              <a:ea typeface="Calibri"/>
              <a:cs typeface="Calibri"/>
            </a:endParaRPr>
          </a:p>
          <a:p>
            <a:pPr marL="285750" indent="-285750"/>
            <a:endParaRPr lang="en-US" sz="1600" dirty="0">
              <a:latin typeface="Arial"/>
              <a:ea typeface="Calibri"/>
              <a:cs typeface="Calibri"/>
            </a:endParaRPr>
          </a:p>
          <a:p>
            <a:pPr marL="285750" indent="-285750"/>
            <a:r>
              <a:rPr lang="en-US" sz="1600" b="1" dirty="0">
                <a:latin typeface="Arial"/>
                <a:ea typeface="Calibri"/>
                <a:cs typeface="Arial"/>
              </a:rPr>
              <a:t>Enablers of relevance</a:t>
            </a:r>
            <a:r>
              <a:rPr lang="en-US" sz="1600" dirty="0">
                <a:latin typeface="Arial"/>
                <a:ea typeface="Calibri"/>
                <a:cs typeface="Arial"/>
              </a:rPr>
              <a:t> in management research </a:t>
            </a:r>
            <a:r>
              <a:rPr lang="en-GB" sz="1600" b="0" i="0" u="none" strike="noStrike" dirty="0">
                <a:effectLst/>
                <a:latin typeface="Arial"/>
                <a:cs typeface="Arial"/>
              </a:rPr>
              <a:t>(Vermeulen, </a:t>
            </a:r>
            <a:r>
              <a:rPr lang="en-GB" sz="1600" dirty="0">
                <a:latin typeface="Arial"/>
                <a:cs typeface="Arial"/>
              </a:rPr>
              <a:t>2005</a:t>
            </a:r>
            <a:r>
              <a:rPr lang="en-GB" sz="1600" b="0" i="0" u="none" strike="noStrike" dirty="0">
                <a:effectLst/>
                <a:latin typeface="Arial"/>
                <a:cs typeface="Arial"/>
              </a:rPr>
              <a:t>)</a:t>
            </a:r>
            <a:endParaRPr lang="en-US" sz="1600" dirty="0">
              <a:latin typeface="Arial"/>
              <a:ea typeface="Calibri"/>
              <a:cs typeface="Arial"/>
            </a:endParaRPr>
          </a:p>
          <a:p>
            <a:pPr marL="742950" lvl="1"/>
            <a:r>
              <a:rPr lang="en-US" sz="1600" dirty="0">
                <a:latin typeface="Arial"/>
                <a:ea typeface="Calibri"/>
                <a:cs typeface="Arial"/>
              </a:rPr>
              <a:t>theoretical constructs translation</a:t>
            </a:r>
          </a:p>
          <a:p>
            <a:pPr marL="742950" lvl="1"/>
            <a:r>
              <a:rPr lang="en-US" sz="1600" dirty="0">
                <a:latin typeface="Arial"/>
                <a:ea typeface="Calibri"/>
                <a:cs typeface="Arial"/>
              </a:rPr>
              <a:t>trade-offs contextualization</a:t>
            </a:r>
          </a:p>
          <a:p>
            <a:pPr marL="742950" lvl="1"/>
            <a:r>
              <a:rPr lang="en-US" sz="1600" dirty="0">
                <a:latin typeface="Arial"/>
                <a:ea typeface="Calibri"/>
                <a:cs typeface="Arial"/>
              </a:rPr>
              <a:t>variables under managers' control</a:t>
            </a:r>
          </a:p>
          <a:p>
            <a:pPr marL="742950" lvl="1"/>
            <a:r>
              <a:rPr lang="en-US" sz="1600" dirty="0">
                <a:latin typeface="Arial"/>
                <a:ea typeface="Calibri"/>
                <a:cs typeface="Arial"/>
              </a:rPr>
              <a:t>mix of different research methods </a:t>
            </a:r>
          </a:p>
          <a:p>
            <a:pPr marL="0" indent="0">
              <a:buNone/>
            </a:pPr>
            <a:endParaRPr lang="en-US" sz="1600" dirty="0">
              <a:latin typeface="Calibri"/>
              <a:ea typeface="Calibri"/>
              <a:cs typeface="Calibri"/>
            </a:endParaRPr>
          </a:p>
        </p:txBody>
      </p:sp>
      <p:sp>
        <p:nvSpPr>
          <p:cNvPr id="7" name="CaixaDeTexto 2">
            <a:extLst>
              <a:ext uri="{FF2B5EF4-FFF2-40B4-BE49-F238E27FC236}">
                <a16:creationId xmlns:a16="http://schemas.microsoft.com/office/drawing/2014/main" id="{DDABCADB-6AC7-616C-455E-9F6FA7E46B80}"/>
              </a:ext>
            </a:extLst>
          </p:cNvPr>
          <p:cNvSpPr txBox="1"/>
          <p:nvPr/>
        </p:nvSpPr>
        <p:spPr>
          <a:xfrm>
            <a:off x="852376" y="298782"/>
            <a:ext cx="4798127" cy="769441"/>
          </a:xfrm>
          <a:prstGeom prst="rect">
            <a:avLst/>
          </a:prstGeom>
          <a:noFill/>
        </p:spPr>
        <p:txBody>
          <a:bodyPr wrap="square" lIns="91440" tIns="45720" rIns="91440" bIns="45720" rtlCol="0" anchor="t">
            <a:spAutoFit/>
          </a:bodyPr>
          <a:lstStyle/>
          <a:p>
            <a:r>
              <a:rPr lang="en-GB" sz="1600" b="1">
                <a:latin typeface="Arial Narrow" panose="020B0604020202020204" pitchFamily="34" charset="0"/>
                <a:ea typeface="+mn-lt"/>
                <a:cs typeface="Arial Narrow" panose="020B0604020202020204" pitchFamily="34" charset="0"/>
              </a:rPr>
              <a:t>Management Research – Rigour and Relevance</a:t>
            </a:r>
            <a:endParaRPr lang="pt-PT" sz="1600" b="1">
              <a:latin typeface="Arial Narrow" panose="020B0604020202020204" pitchFamily="34" charset="0"/>
              <a:ea typeface="+mn-lt"/>
              <a:cs typeface="Arial Narrow" panose="020B0604020202020204" pitchFamily="34" charset="0"/>
            </a:endParaRPr>
          </a:p>
          <a:p>
            <a:r>
              <a:rPr lang="pt-PT" sz="1400" b="1">
                <a:solidFill>
                  <a:schemeClr val="bg2">
                    <a:lumMod val="75000"/>
                  </a:schemeClr>
                </a:solidFill>
                <a:latin typeface="Arial Narrow" panose="020B0604020202020204" pitchFamily="34" charset="0"/>
                <a:cs typeface="Arial Narrow" panose="020B0604020202020204" pitchFamily="34" charset="0"/>
              </a:rPr>
              <a:t>Relevance</a:t>
            </a:r>
          </a:p>
          <a:p>
            <a:r>
              <a:rPr lang="pt-PT" sz="1400" b="1">
                <a:solidFill>
                  <a:schemeClr val="bg2">
                    <a:lumMod val="75000"/>
                  </a:schemeClr>
                </a:solidFill>
                <a:latin typeface="Arial Narrow" panose="020B0604020202020204" pitchFamily="34" charset="0"/>
                <a:cs typeface="Arial Narrow" panose="020B0604020202020204" pitchFamily="34" charset="0"/>
              </a:rPr>
              <a:t> </a:t>
            </a:r>
          </a:p>
        </p:txBody>
      </p:sp>
      <p:cxnSp>
        <p:nvCxnSpPr>
          <p:cNvPr id="6" name="Straight Arrow Connector 5">
            <a:extLst>
              <a:ext uri="{FF2B5EF4-FFF2-40B4-BE49-F238E27FC236}">
                <a16:creationId xmlns:a16="http://schemas.microsoft.com/office/drawing/2014/main" id="{C5278987-6258-D09A-3CB8-7F0382002DB8}"/>
              </a:ext>
            </a:extLst>
          </p:cNvPr>
          <p:cNvCxnSpPr/>
          <p:nvPr/>
        </p:nvCxnSpPr>
        <p:spPr>
          <a:xfrm>
            <a:off x="5764311" y="1239484"/>
            <a:ext cx="37279" cy="5036874"/>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683240BA-FE42-6E7B-0F3E-D377167D3F3B}"/>
              </a:ext>
            </a:extLst>
          </p:cNvPr>
          <p:cNvSpPr>
            <a:spLocks noGrp="1"/>
          </p:cNvSpPr>
          <p:nvPr>
            <p:ph type="dt" sz="half" idx="10"/>
          </p:nvPr>
        </p:nvSpPr>
        <p:spPr/>
        <p:txBody>
          <a:bodyPr/>
          <a:lstStyle/>
          <a:p>
            <a:r>
              <a:rPr lang="en-US"/>
              <a:t>04/10/23</a:t>
            </a:r>
            <a:endParaRPr lang="pt-PT"/>
          </a:p>
        </p:txBody>
      </p:sp>
      <p:sp>
        <p:nvSpPr>
          <p:cNvPr id="5" name="Slide Number Placeholder 4">
            <a:extLst>
              <a:ext uri="{FF2B5EF4-FFF2-40B4-BE49-F238E27FC236}">
                <a16:creationId xmlns:a16="http://schemas.microsoft.com/office/drawing/2014/main" id="{E1309DD7-A775-5281-D2A8-5D8EBD8FF95D}"/>
              </a:ext>
            </a:extLst>
          </p:cNvPr>
          <p:cNvSpPr>
            <a:spLocks noGrp="1"/>
          </p:cNvSpPr>
          <p:nvPr>
            <p:ph type="sldNum" sz="quarter" idx="12"/>
          </p:nvPr>
        </p:nvSpPr>
        <p:spPr/>
        <p:txBody>
          <a:bodyPr/>
          <a:lstStyle/>
          <a:p>
            <a:fld id="{16C82FCD-469B-469C-910A-D8F1BF5D7247}" type="slidenum">
              <a:rPr lang="pt-PT" smtClean="0"/>
              <a:t>5</a:t>
            </a:fld>
            <a:endParaRPr lang="pt-PT"/>
          </a:p>
        </p:txBody>
      </p:sp>
    </p:spTree>
    <p:extLst>
      <p:ext uri="{BB962C8B-B14F-4D97-AF65-F5344CB8AC3E}">
        <p14:creationId xmlns:p14="http://schemas.microsoft.com/office/powerpoint/2010/main" val="2936107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8659D0AF-9B51-4E26-AB0F-67253CBAFD6B}"/>
              </a:ext>
            </a:extLst>
          </p:cNvPr>
          <p:cNvPicPr>
            <a:picLocks noChangeAspect="1"/>
          </p:cNvPicPr>
          <p:nvPr/>
        </p:nvPicPr>
        <p:blipFill rotWithShape="1">
          <a:blip r:embed="rId3">
            <a:extLst>
              <a:ext uri="{28A0092B-C50C-407E-A947-70E740481C1C}">
                <a14:useLocalDpi xmlns:a14="http://schemas.microsoft.com/office/drawing/2010/main" val="0"/>
              </a:ext>
            </a:extLst>
          </a:blip>
          <a:srcRect b="17591"/>
          <a:stretch/>
        </p:blipFill>
        <p:spPr>
          <a:xfrm>
            <a:off x="358551" y="368350"/>
            <a:ext cx="493825" cy="406141"/>
          </a:xfrm>
          <a:prstGeom prst="rect">
            <a:avLst/>
          </a:prstGeom>
        </p:spPr>
      </p:pic>
      <p:sp>
        <p:nvSpPr>
          <p:cNvPr id="9" name="Giving sales teams in the stores the power of having product information, stock availability and customer preferences or trends in the palm their hands.…">
            <a:extLst>
              <a:ext uri="{FF2B5EF4-FFF2-40B4-BE49-F238E27FC236}">
                <a16:creationId xmlns:a16="http://schemas.microsoft.com/office/drawing/2014/main" id="{3E996F1D-01C9-43DC-8741-4D7D523D2570}"/>
              </a:ext>
            </a:extLst>
          </p:cNvPr>
          <p:cNvSpPr txBox="1">
            <a:spLocks/>
          </p:cNvSpPr>
          <p:nvPr/>
        </p:nvSpPr>
        <p:spPr>
          <a:xfrm>
            <a:off x="328923" y="1242222"/>
            <a:ext cx="5277876" cy="5002474"/>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2">
                    <a:lumMod val="50000"/>
                  </a:schemeClr>
                </a:solidFill>
                <a:latin typeface="Arial"/>
                <a:cs typeface="Arial"/>
              </a:rPr>
              <a:t>The Research-Practice Gap</a:t>
            </a:r>
          </a:p>
          <a:p>
            <a:pPr marL="285750" indent="-285750"/>
            <a:endParaRPr lang="en-US" sz="1400" dirty="0">
              <a:latin typeface="Arial" panose="020B0604020202020204" pitchFamily="34" charset="0"/>
              <a:ea typeface="+mn-lt"/>
              <a:cs typeface="Arial" panose="020B0604020202020204" pitchFamily="34" charset="0"/>
            </a:endParaRPr>
          </a:p>
          <a:p>
            <a:pPr marL="285750" indent="-285750"/>
            <a:r>
              <a:rPr lang="en-US" sz="1600" b="1" dirty="0">
                <a:latin typeface="Arial"/>
                <a:ea typeface="+mn-lt"/>
                <a:cs typeface="+mn-lt"/>
              </a:rPr>
              <a:t>The closed nature of academic publishing</a:t>
            </a:r>
            <a:r>
              <a:rPr lang="en-US" sz="1600" dirty="0">
                <a:latin typeface="Arial"/>
                <a:ea typeface="+mn-lt"/>
                <a:cs typeface="+mn-lt"/>
              </a:rPr>
              <a:t>: </a:t>
            </a:r>
            <a:r>
              <a:rPr lang="en-US" sz="1600" i="1" dirty="0">
                <a:latin typeface="Arial"/>
                <a:ea typeface="+mn-lt"/>
                <a:cs typeface="+mn-lt"/>
              </a:rPr>
              <a:t>"We read each others’ papers in our journals and write our own papers so that we may, in turn, have an audience . . . : an incestuous, closed loop” (Vermeulen, 2005).</a:t>
            </a:r>
            <a:endParaRPr lang="en-US" sz="1600" i="1" dirty="0">
              <a:latin typeface="Arial"/>
              <a:ea typeface="+mn-lt"/>
              <a:cs typeface="Arial"/>
            </a:endParaRPr>
          </a:p>
          <a:p>
            <a:pPr marL="285750" indent="-285750"/>
            <a:endParaRPr lang="en-US" sz="1600" dirty="0">
              <a:latin typeface="Arial"/>
              <a:ea typeface="+mn-lt"/>
              <a:cs typeface="+mn-lt"/>
            </a:endParaRPr>
          </a:p>
          <a:p>
            <a:pPr marL="285750" indent="-285750"/>
            <a:r>
              <a:rPr lang="en-US" sz="1600" b="1" dirty="0">
                <a:latin typeface="Arial"/>
                <a:ea typeface="+mn-lt"/>
                <a:cs typeface="+mn-lt"/>
              </a:rPr>
              <a:t>Poor collaboration and inspiration from practitioners</a:t>
            </a:r>
            <a:r>
              <a:rPr lang="en-US" sz="1600" dirty="0">
                <a:latin typeface="Arial"/>
                <a:ea typeface="+mn-lt"/>
                <a:cs typeface="+mn-lt"/>
              </a:rPr>
              <a:t>: </a:t>
            </a:r>
            <a:r>
              <a:rPr lang="en-US" sz="1600" i="1" dirty="0">
                <a:latin typeface="Arial"/>
                <a:ea typeface="+mn-lt"/>
                <a:cs typeface="+mn-lt"/>
              </a:rPr>
              <a:t>"By cutting practitioners as an audience out of the loop, we cut out reality from the academic cycle"(Vermeulen, 2005).</a:t>
            </a:r>
            <a:endParaRPr lang="en-US" sz="1600" i="1" dirty="0">
              <a:latin typeface="Arial"/>
              <a:ea typeface="Calibri"/>
              <a:cs typeface="Arial"/>
            </a:endParaRPr>
          </a:p>
          <a:p>
            <a:pPr marL="285750" indent="-285750"/>
            <a:endParaRPr lang="en-US" sz="1600" dirty="0">
              <a:latin typeface="Arial"/>
              <a:ea typeface="+mn-lt"/>
              <a:cs typeface="+mn-lt"/>
            </a:endParaRPr>
          </a:p>
          <a:p>
            <a:r>
              <a:rPr lang="en-US" sz="1600" b="1" dirty="0">
                <a:latin typeface="Arial"/>
                <a:ea typeface="Calibri" panose="020F0502020204030204"/>
                <a:cs typeface="Calibri" panose="020F0502020204030204"/>
              </a:rPr>
              <a:t>Lack of synthesis: </a:t>
            </a:r>
            <a:r>
              <a:rPr lang="en-US" sz="1600" i="1" dirty="0">
                <a:latin typeface="Arial"/>
                <a:ea typeface="Calibri" panose="020F0502020204030204"/>
                <a:cs typeface="Calibri" panose="020F0502020204030204"/>
              </a:rPr>
              <a:t>"</a:t>
            </a:r>
            <a:r>
              <a:rPr lang="en-US" sz="1600" i="1" dirty="0">
                <a:latin typeface="Arial"/>
                <a:ea typeface="+mn-lt"/>
                <a:cs typeface="+mn-lt"/>
              </a:rPr>
              <a:t>Academic journals may be guilty of publishing dull and irrelevant findings. Practitioner journals are often guilty of publishing provocative and counterintuitive claims that sell well but that imply unsupported prescriptions"(Vermeulen, 2005).</a:t>
            </a:r>
            <a:endParaRPr lang="en-US" sz="1600" i="1" dirty="0">
              <a:latin typeface="Arial"/>
              <a:ea typeface="+mn-lt"/>
              <a:cs typeface="Arial"/>
            </a:endParaRPr>
          </a:p>
          <a:p>
            <a:pPr marL="285750" indent="-285750"/>
            <a:endParaRPr lang="en-US" sz="1600" dirty="0">
              <a:latin typeface="Calibri" panose="020F0502020204030204"/>
              <a:ea typeface="+mn-lt"/>
              <a:cs typeface="Calibri" panose="020F0502020204030204"/>
            </a:endParaRPr>
          </a:p>
          <a:p>
            <a:pPr>
              <a:buFont typeface="Calibri Light" panose="020F0302020204030204"/>
              <a:buAutoNum type="arabicParenR"/>
            </a:pPr>
            <a:endParaRPr lang="en-US" sz="1600" dirty="0">
              <a:latin typeface="Space Grotesk Light" pitchFamily="2" charset="77"/>
              <a:ea typeface="Calibri" panose="020F0502020204030204"/>
              <a:cs typeface="Calibri" panose="020F0502020204030204"/>
            </a:endParaRPr>
          </a:p>
          <a:p>
            <a:pPr marL="0" indent="0">
              <a:buNone/>
            </a:pPr>
            <a:endParaRPr lang="en-US" sz="1400" dirty="0">
              <a:latin typeface="Space Grotesk Light" pitchFamily="2" charset="77"/>
              <a:ea typeface="Calibri" panose="020F0502020204030204"/>
              <a:cs typeface="Calibri" panose="020F0502020204030204"/>
            </a:endParaRPr>
          </a:p>
        </p:txBody>
      </p:sp>
      <p:sp>
        <p:nvSpPr>
          <p:cNvPr id="10" name="Giving sales teams in the stores the power of having product information, stock availability and customer preferences or trends in the palm their hands.…">
            <a:extLst>
              <a:ext uri="{FF2B5EF4-FFF2-40B4-BE49-F238E27FC236}">
                <a16:creationId xmlns:a16="http://schemas.microsoft.com/office/drawing/2014/main" id="{CA9F1AD5-1A52-4C2C-BDA5-5DB3B3509995}"/>
              </a:ext>
            </a:extLst>
          </p:cNvPr>
          <p:cNvSpPr txBox="1">
            <a:spLocks/>
          </p:cNvSpPr>
          <p:nvPr/>
        </p:nvSpPr>
        <p:spPr>
          <a:xfrm>
            <a:off x="6178469" y="1242472"/>
            <a:ext cx="5629710" cy="4136317"/>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2">
                    <a:lumMod val="50000"/>
                  </a:schemeClr>
                </a:solidFill>
                <a:latin typeface="Arial" panose="020B0604020202020204" pitchFamily="34" charset="0"/>
                <a:cs typeface="Arial" panose="020B0604020202020204" pitchFamily="34" charset="0"/>
              </a:rPr>
              <a:t>Observations</a:t>
            </a:r>
            <a:endParaRPr lang="en-US" dirty="0">
              <a:solidFill>
                <a:schemeClr val="bg2">
                  <a:lumMod val="50000"/>
                </a:schemeClr>
              </a:solidFill>
              <a:latin typeface="Arial" panose="020B0604020202020204" pitchFamily="34" charset="0"/>
              <a:ea typeface="Calibri" panose="020F0502020204030204"/>
              <a:cs typeface="Arial" panose="020B0604020202020204" pitchFamily="34" charset="0"/>
            </a:endParaRPr>
          </a:p>
          <a:p>
            <a:pPr marL="0" indent="0">
              <a:buNone/>
            </a:pPr>
            <a:endParaRPr lang="en-US" sz="1400" dirty="0">
              <a:solidFill>
                <a:schemeClr val="bg2">
                  <a:lumMod val="50000"/>
                </a:schemeClr>
              </a:solidFill>
              <a:latin typeface="Arial" panose="020B0604020202020204" pitchFamily="34" charset="0"/>
              <a:cs typeface="Arial" panose="020B0604020202020204" pitchFamily="34" charset="0"/>
            </a:endParaRPr>
          </a:p>
          <a:p>
            <a:pPr marL="285750" indent="-285750"/>
            <a:r>
              <a:rPr lang="en-US" sz="1600" b="1" dirty="0">
                <a:latin typeface="Arial"/>
                <a:cs typeface="Arial"/>
              </a:rPr>
              <a:t>Academic literature and journals are not popular among practitioners</a:t>
            </a:r>
            <a:r>
              <a:rPr lang="en-US" sz="1600" dirty="0">
                <a:latin typeface="Arial"/>
                <a:cs typeface="Arial"/>
              </a:rPr>
              <a:t> due to their immediatism pursuit (</a:t>
            </a:r>
            <a:r>
              <a:rPr lang="en-US" sz="1600" dirty="0" err="1">
                <a:latin typeface="Arial"/>
                <a:cs typeface="Arial"/>
              </a:rPr>
              <a:t>Vicari</a:t>
            </a:r>
            <a:r>
              <a:rPr lang="en-US" sz="1600" dirty="0">
                <a:latin typeface="Arial"/>
                <a:cs typeface="Arial"/>
              </a:rPr>
              <a:t>, 2013).</a:t>
            </a:r>
          </a:p>
          <a:p>
            <a:pPr marL="285750" indent="-285750">
              <a:buFont typeface="Arial,Sans-Serif"/>
              <a:buChar char="•"/>
            </a:pPr>
            <a:endParaRPr lang="en-US" sz="1600" b="1" dirty="0">
              <a:latin typeface="Arial"/>
              <a:cs typeface="Arial"/>
            </a:endParaRPr>
          </a:p>
          <a:p>
            <a:pPr marL="285750" indent="-285750">
              <a:buFont typeface="Arial,Sans-Serif"/>
              <a:buChar char="•"/>
            </a:pPr>
            <a:r>
              <a:rPr lang="en-US" sz="1600" b="1" dirty="0">
                <a:latin typeface="Arial"/>
                <a:cs typeface="Arial"/>
              </a:rPr>
              <a:t>Distinct points of view of knowledge</a:t>
            </a:r>
            <a:r>
              <a:rPr lang="en-US" sz="1600" dirty="0">
                <a:latin typeface="Arial"/>
                <a:cs typeface="Arial"/>
              </a:rPr>
              <a:t>: researcher's "</a:t>
            </a:r>
            <a:r>
              <a:rPr lang="en-US" sz="1600" i="1" dirty="0">
                <a:latin typeface="Arial"/>
                <a:cs typeface="Arial"/>
              </a:rPr>
              <a:t>why</a:t>
            </a:r>
            <a:r>
              <a:rPr lang="en-US" sz="1600" dirty="0">
                <a:latin typeface="Arial"/>
                <a:cs typeface="Arial"/>
              </a:rPr>
              <a:t>" vs. practitioner's "</a:t>
            </a:r>
            <a:r>
              <a:rPr lang="en-US" sz="1600" i="1" dirty="0">
                <a:latin typeface="Arial"/>
                <a:cs typeface="Arial"/>
              </a:rPr>
              <a:t>how-to</a:t>
            </a:r>
            <a:r>
              <a:rPr lang="en-US" sz="1600" dirty="0">
                <a:latin typeface="Arial"/>
                <a:cs typeface="Arial"/>
              </a:rPr>
              <a:t>” (Saunders et al., 2016).</a:t>
            </a:r>
            <a:endParaRPr lang="en-US" sz="1600" i="1" dirty="0">
              <a:ea typeface="Calibri"/>
              <a:cs typeface="Calibri"/>
            </a:endParaRPr>
          </a:p>
          <a:p>
            <a:pPr marL="285750" indent="-285750">
              <a:buFont typeface="Arial"/>
              <a:buChar char="•"/>
            </a:pPr>
            <a:endParaRPr lang="en-US" sz="1600" dirty="0">
              <a:latin typeface="Arial"/>
              <a:ea typeface="Calibri"/>
              <a:cs typeface="Arial"/>
            </a:endParaRPr>
          </a:p>
        </p:txBody>
      </p:sp>
      <p:sp>
        <p:nvSpPr>
          <p:cNvPr id="7" name="CaixaDeTexto 2">
            <a:extLst>
              <a:ext uri="{FF2B5EF4-FFF2-40B4-BE49-F238E27FC236}">
                <a16:creationId xmlns:a16="http://schemas.microsoft.com/office/drawing/2014/main" id="{DDABCADB-6AC7-616C-455E-9F6FA7E46B80}"/>
              </a:ext>
            </a:extLst>
          </p:cNvPr>
          <p:cNvSpPr txBox="1"/>
          <p:nvPr/>
        </p:nvSpPr>
        <p:spPr>
          <a:xfrm>
            <a:off x="852376" y="298782"/>
            <a:ext cx="4798127" cy="553998"/>
          </a:xfrm>
          <a:prstGeom prst="rect">
            <a:avLst/>
          </a:prstGeom>
          <a:noFill/>
        </p:spPr>
        <p:txBody>
          <a:bodyPr wrap="square" lIns="91440" tIns="45720" rIns="91440" bIns="45720" rtlCol="0" anchor="t">
            <a:spAutoFit/>
          </a:bodyPr>
          <a:lstStyle/>
          <a:p>
            <a:r>
              <a:rPr lang="en-GB" sz="1600" b="1">
                <a:latin typeface="Arial Narrow" panose="020B0604020202020204" pitchFamily="34" charset="0"/>
                <a:ea typeface="+mn-lt"/>
                <a:cs typeface="Arial Narrow" panose="020B0604020202020204" pitchFamily="34" charset="0"/>
              </a:rPr>
              <a:t>Management Research – Rigour and Relevance</a:t>
            </a:r>
            <a:endParaRPr lang="pt-PT" sz="1600" b="1">
              <a:latin typeface="Arial Narrow" panose="020B0604020202020204" pitchFamily="34" charset="0"/>
              <a:ea typeface="+mn-lt"/>
              <a:cs typeface="Arial Narrow" panose="020B0604020202020204" pitchFamily="34" charset="0"/>
            </a:endParaRPr>
          </a:p>
          <a:p>
            <a:r>
              <a:rPr lang="pt-PT" sz="1400" b="1" err="1">
                <a:solidFill>
                  <a:schemeClr val="bg2">
                    <a:lumMod val="75000"/>
                  </a:schemeClr>
                </a:solidFill>
                <a:latin typeface="Arial Narrow" panose="020B0604020202020204" pitchFamily="34" charset="0"/>
                <a:cs typeface="Arial Narrow" panose="020B0604020202020204" pitchFamily="34" charset="0"/>
              </a:rPr>
              <a:t>Challenges</a:t>
            </a:r>
            <a:r>
              <a:rPr lang="pt-PT" sz="1400" b="1">
                <a:solidFill>
                  <a:schemeClr val="bg2">
                    <a:lumMod val="75000"/>
                  </a:schemeClr>
                </a:solidFill>
                <a:latin typeface="Arial Narrow" panose="020B0604020202020204" pitchFamily="34" charset="0"/>
                <a:cs typeface="Arial Narrow" panose="020B0604020202020204" pitchFamily="34" charset="0"/>
              </a:rPr>
              <a:t> </a:t>
            </a:r>
          </a:p>
        </p:txBody>
      </p:sp>
      <p:pic>
        <p:nvPicPr>
          <p:cNvPr id="4" name="Picture 3" descr="A diagram of scientific research&#10;&#10;Description automatically generated">
            <a:extLst>
              <a:ext uri="{FF2B5EF4-FFF2-40B4-BE49-F238E27FC236}">
                <a16:creationId xmlns:a16="http://schemas.microsoft.com/office/drawing/2014/main" id="{5CAD8964-90D8-B37D-BC16-E21889D574BC}"/>
              </a:ext>
            </a:extLst>
          </p:cNvPr>
          <p:cNvPicPr>
            <a:picLocks noChangeAspect="1"/>
          </p:cNvPicPr>
          <p:nvPr/>
        </p:nvPicPr>
        <p:blipFill>
          <a:blip r:embed="rId4"/>
          <a:stretch>
            <a:fillRect/>
          </a:stretch>
        </p:blipFill>
        <p:spPr>
          <a:xfrm>
            <a:off x="8925768" y="3650102"/>
            <a:ext cx="2743200" cy="2504663"/>
          </a:xfrm>
          <a:prstGeom prst="rect">
            <a:avLst/>
          </a:prstGeom>
        </p:spPr>
      </p:pic>
      <p:cxnSp>
        <p:nvCxnSpPr>
          <p:cNvPr id="6" name="Straight Arrow Connector 5">
            <a:extLst>
              <a:ext uri="{FF2B5EF4-FFF2-40B4-BE49-F238E27FC236}">
                <a16:creationId xmlns:a16="http://schemas.microsoft.com/office/drawing/2014/main" id="{4A4B7D07-D0FE-5274-A59A-59579F74D57A}"/>
              </a:ext>
            </a:extLst>
          </p:cNvPr>
          <p:cNvCxnSpPr/>
          <p:nvPr/>
        </p:nvCxnSpPr>
        <p:spPr>
          <a:xfrm>
            <a:off x="5781332" y="1239484"/>
            <a:ext cx="37279" cy="5036874"/>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1" name="Giving sales teams in the stores the power of having product information, stock availability and customer preferences or trends in the palm their hands.…">
            <a:extLst>
              <a:ext uri="{FF2B5EF4-FFF2-40B4-BE49-F238E27FC236}">
                <a16:creationId xmlns:a16="http://schemas.microsoft.com/office/drawing/2014/main" id="{483C0F83-DBBA-7181-5140-1F8845D8F75D}"/>
              </a:ext>
            </a:extLst>
          </p:cNvPr>
          <p:cNvSpPr txBox="1">
            <a:spLocks/>
          </p:cNvSpPr>
          <p:nvPr/>
        </p:nvSpPr>
        <p:spPr>
          <a:xfrm>
            <a:off x="6211128" y="3786660"/>
            <a:ext cx="2714640" cy="1565758"/>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600" dirty="0">
              <a:solidFill>
                <a:schemeClr val="bg2">
                  <a:lumMod val="50000"/>
                </a:schemeClr>
              </a:solidFill>
              <a:latin typeface="Arial" panose="020B0604020202020204" pitchFamily="34" charset="0"/>
              <a:ea typeface="Calibri" panose="020F0502020204030204"/>
              <a:cs typeface="Arial" panose="020B0604020202020204" pitchFamily="34" charset="0"/>
            </a:endParaRPr>
          </a:p>
          <a:p>
            <a:pPr marL="285750" indent="-285750">
              <a:buFont typeface="Arial"/>
              <a:buChar char="•"/>
            </a:pPr>
            <a:r>
              <a:rPr lang="en-US" sz="1600" b="1" dirty="0">
                <a:latin typeface="Arial"/>
                <a:ea typeface="Calibri"/>
                <a:cs typeface="Arial"/>
              </a:rPr>
              <a:t>Reconcile and synthesize at the research question</a:t>
            </a:r>
            <a:r>
              <a:rPr lang="en-US" sz="1600" dirty="0">
                <a:latin typeface="Arial"/>
                <a:ea typeface="Calibri"/>
                <a:cs typeface="Arial"/>
              </a:rPr>
              <a:t>, not balance rigor and relevance (Vermeulen, 2005; Saunders et al., 2016; </a:t>
            </a:r>
            <a:r>
              <a:rPr lang="en-US" sz="1600" dirty="0">
                <a:latin typeface="Arial"/>
                <a:cs typeface="Arial"/>
              </a:rPr>
              <a:t>Vicari, 2013</a:t>
            </a:r>
            <a:r>
              <a:rPr lang="en-US" sz="1600" dirty="0">
                <a:latin typeface="Arial"/>
                <a:ea typeface="Calibri"/>
                <a:cs typeface="Arial"/>
              </a:rPr>
              <a:t>).</a:t>
            </a:r>
          </a:p>
          <a:p>
            <a:pPr marL="285750" indent="-285750">
              <a:buFont typeface="Arial"/>
              <a:buChar char="•"/>
            </a:pPr>
            <a:endParaRPr lang="en-US" sz="1600" dirty="0">
              <a:latin typeface="Arial" panose="020B0604020202020204" pitchFamily="34" charset="0"/>
              <a:ea typeface="Calibri"/>
              <a:cs typeface="Arial" panose="020B0604020202020204" pitchFamily="34" charset="0"/>
            </a:endParaRPr>
          </a:p>
        </p:txBody>
      </p:sp>
      <p:sp>
        <p:nvSpPr>
          <p:cNvPr id="3" name="TextBox 2">
            <a:extLst>
              <a:ext uri="{FF2B5EF4-FFF2-40B4-BE49-F238E27FC236}">
                <a16:creationId xmlns:a16="http://schemas.microsoft.com/office/drawing/2014/main" id="{0926AF8F-20EF-8AA5-AAC8-47D08EA7B5EA}"/>
              </a:ext>
            </a:extLst>
          </p:cNvPr>
          <p:cNvSpPr txBox="1"/>
          <p:nvPr/>
        </p:nvSpPr>
        <p:spPr>
          <a:xfrm>
            <a:off x="9067251" y="3804517"/>
            <a:ext cx="309186"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Calibri"/>
                <a:cs typeface="Calibri"/>
              </a:rPr>
              <a:t>+</a:t>
            </a:r>
            <a:endParaRPr lang="en-US"/>
          </a:p>
        </p:txBody>
      </p:sp>
      <p:sp>
        <p:nvSpPr>
          <p:cNvPr id="8" name="TextBox 7">
            <a:extLst>
              <a:ext uri="{FF2B5EF4-FFF2-40B4-BE49-F238E27FC236}">
                <a16:creationId xmlns:a16="http://schemas.microsoft.com/office/drawing/2014/main" id="{EB6D89FA-9EAB-ADE4-1E5D-BAF818E0D403}"/>
              </a:ext>
            </a:extLst>
          </p:cNvPr>
          <p:cNvSpPr txBox="1"/>
          <p:nvPr/>
        </p:nvSpPr>
        <p:spPr>
          <a:xfrm>
            <a:off x="9111107" y="5169538"/>
            <a:ext cx="309186"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Calibri"/>
                <a:cs typeface="Calibri"/>
              </a:rPr>
              <a:t>-</a:t>
            </a:r>
            <a:endParaRPr lang="en-US"/>
          </a:p>
        </p:txBody>
      </p:sp>
      <p:sp>
        <p:nvSpPr>
          <p:cNvPr id="12" name="TextBox 11">
            <a:extLst>
              <a:ext uri="{FF2B5EF4-FFF2-40B4-BE49-F238E27FC236}">
                <a16:creationId xmlns:a16="http://schemas.microsoft.com/office/drawing/2014/main" id="{37E097CD-54AE-BD9D-8E09-C84D277A2AA5}"/>
              </a:ext>
            </a:extLst>
          </p:cNvPr>
          <p:cNvSpPr txBox="1"/>
          <p:nvPr/>
        </p:nvSpPr>
        <p:spPr>
          <a:xfrm>
            <a:off x="9538704" y="5789005"/>
            <a:ext cx="309186"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Calibri"/>
                <a:cs typeface="Calibri"/>
              </a:rPr>
              <a:t>-</a:t>
            </a:r>
            <a:endParaRPr lang="en-US"/>
          </a:p>
        </p:txBody>
      </p:sp>
      <p:sp>
        <p:nvSpPr>
          <p:cNvPr id="13" name="TextBox 12">
            <a:extLst>
              <a:ext uri="{FF2B5EF4-FFF2-40B4-BE49-F238E27FC236}">
                <a16:creationId xmlns:a16="http://schemas.microsoft.com/office/drawing/2014/main" id="{42C5DC13-97A0-2F5F-6DFA-0672B6B0416F}"/>
              </a:ext>
            </a:extLst>
          </p:cNvPr>
          <p:cNvSpPr txBox="1"/>
          <p:nvPr/>
        </p:nvSpPr>
        <p:spPr>
          <a:xfrm>
            <a:off x="11271020" y="5789006"/>
            <a:ext cx="309186"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Calibri"/>
                <a:cs typeface="Calibri"/>
              </a:rPr>
              <a:t>+</a:t>
            </a:r>
            <a:endParaRPr lang="en-US"/>
          </a:p>
        </p:txBody>
      </p:sp>
      <p:sp>
        <p:nvSpPr>
          <p:cNvPr id="14" name="Date Placeholder 13">
            <a:extLst>
              <a:ext uri="{FF2B5EF4-FFF2-40B4-BE49-F238E27FC236}">
                <a16:creationId xmlns:a16="http://schemas.microsoft.com/office/drawing/2014/main" id="{01226F04-9640-C18A-F350-A63A5156A4AA}"/>
              </a:ext>
            </a:extLst>
          </p:cNvPr>
          <p:cNvSpPr>
            <a:spLocks noGrp="1"/>
          </p:cNvSpPr>
          <p:nvPr>
            <p:ph type="dt" sz="half" idx="10"/>
          </p:nvPr>
        </p:nvSpPr>
        <p:spPr/>
        <p:txBody>
          <a:bodyPr/>
          <a:lstStyle/>
          <a:p>
            <a:r>
              <a:rPr lang="en-US"/>
              <a:t>04/10/23</a:t>
            </a:r>
            <a:endParaRPr lang="pt-PT"/>
          </a:p>
        </p:txBody>
      </p:sp>
      <p:sp>
        <p:nvSpPr>
          <p:cNvPr id="15" name="Slide Number Placeholder 14">
            <a:extLst>
              <a:ext uri="{FF2B5EF4-FFF2-40B4-BE49-F238E27FC236}">
                <a16:creationId xmlns:a16="http://schemas.microsoft.com/office/drawing/2014/main" id="{02FB0E6A-7CBA-8C59-A4CD-C1B5631456C8}"/>
              </a:ext>
            </a:extLst>
          </p:cNvPr>
          <p:cNvSpPr>
            <a:spLocks noGrp="1"/>
          </p:cNvSpPr>
          <p:nvPr>
            <p:ph type="sldNum" sz="quarter" idx="12"/>
          </p:nvPr>
        </p:nvSpPr>
        <p:spPr/>
        <p:txBody>
          <a:bodyPr/>
          <a:lstStyle/>
          <a:p>
            <a:fld id="{16C82FCD-469B-469C-910A-D8F1BF5D7247}" type="slidenum">
              <a:rPr lang="pt-PT" smtClean="0"/>
              <a:t>6</a:t>
            </a:fld>
            <a:endParaRPr lang="pt-PT"/>
          </a:p>
        </p:txBody>
      </p:sp>
      <p:sp>
        <p:nvSpPr>
          <p:cNvPr id="5" name="TextBox 4">
            <a:extLst>
              <a:ext uri="{FF2B5EF4-FFF2-40B4-BE49-F238E27FC236}">
                <a16:creationId xmlns:a16="http://schemas.microsoft.com/office/drawing/2014/main" id="{F9066A7C-8FB8-D8C2-C6A8-609B639DDAB5}"/>
              </a:ext>
            </a:extLst>
          </p:cNvPr>
          <p:cNvSpPr txBox="1"/>
          <p:nvPr/>
        </p:nvSpPr>
        <p:spPr>
          <a:xfrm>
            <a:off x="8204886" y="6160035"/>
            <a:ext cx="360291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Calibri"/>
              </a:rPr>
              <a:t>Figure 2: adapted from </a:t>
            </a:r>
            <a:r>
              <a:rPr lang="en-US" sz="1400" dirty="0">
                <a:ea typeface="+mn-lt"/>
                <a:cs typeface="+mn-lt"/>
              </a:rPr>
              <a:t>Saunders et al., 2016</a:t>
            </a:r>
            <a:r>
              <a:rPr lang="en-US" sz="1400" dirty="0">
                <a:cs typeface="Calibri"/>
              </a:rPr>
              <a:t> </a:t>
            </a:r>
            <a:endParaRPr lang="en-US" sz="1400" dirty="0"/>
          </a:p>
        </p:txBody>
      </p:sp>
    </p:spTree>
    <p:extLst>
      <p:ext uri="{BB962C8B-B14F-4D97-AF65-F5344CB8AC3E}">
        <p14:creationId xmlns:p14="http://schemas.microsoft.com/office/powerpoint/2010/main" val="84313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8659D0AF-9B51-4E26-AB0F-67253CBAFD6B}"/>
              </a:ext>
            </a:extLst>
          </p:cNvPr>
          <p:cNvPicPr>
            <a:picLocks noChangeAspect="1"/>
          </p:cNvPicPr>
          <p:nvPr/>
        </p:nvPicPr>
        <p:blipFill rotWithShape="1">
          <a:blip r:embed="rId3">
            <a:extLst>
              <a:ext uri="{28A0092B-C50C-407E-A947-70E740481C1C}">
                <a14:useLocalDpi xmlns:a14="http://schemas.microsoft.com/office/drawing/2010/main" val="0"/>
              </a:ext>
            </a:extLst>
          </a:blip>
          <a:srcRect b="17591"/>
          <a:stretch/>
        </p:blipFill>
        <p:spPr>
          <a:xfrm>
            <a:off x="358551" y="368350"/>
            <a:ext cx="493825" cy="406141"/>
          </a:xfrm>
          <a:prstGeom prst="rect">
            <a:avLst/>
          </a:prstGeom>
        </p:spPr>
      </p:pic>
      <p:sp>
        <p:nvSpPr>
          <p:cNvPr id="9" name="Giving sales teams in the stores the power of having product information, stock availability and customer preferences or trends in the palm their hands.…">
            <a:extLst>
              <a:ext uri="{FF2B5EF4-FFF2-40B4-BE49-F238E27FC236}">
                <a16:creationId xmlns:a16="http://schemas.microsoft.com/office/drawing/2014/main" id="{3E996F1D-01C9-43DC-8741-4D7D523D2570}"/>
              </a:ext>
            </a:extLst>
          </p:cNvPr>
          <p:cNvSpPr txBox="1">
            <a:spLocks/>
          </p:cNvSpPr>
          <p:nvPr/>
        </p:nvSpPr>
        <p:spPr>
          <a:xfrm>
            <a:off x="358551" y="1241162"/>
            <a:ext cx="5232624" cy="4136317"/>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US" sz="1800" dirty="0">
                <a:solidFill>
                  <a:schemeClr val="bg2">
                    <a:lumMod val="50000"/>
                  </a:schemeClr>
                </a:solidFill>
                <a:latin typeface="Arial"/>
                <a:cs typeface="Arial"/>
              </a:rPr>
              <a:t>Recommendations for Rigor and Relevance</a:t>
            </a:r>
            <a:endParaRPr lang="en-US" sz="1600" dirty="0">
              <a:solidFill>
                <a:schemeClr val="bg2">
                  <a:lumMod val="50000"/>
                </a:schemeClr>
              </a:solidFill>
              <a:latin typeface="Arial"/>
              <a:cs typeface="Arial"/>
            </a:endParaRPr>
          </a:p>
          <a:p>
            <a:pPr>
              <a:lnSpc>
                <a:spcPct val="100000"/>
              </a:lnSpc>
              <a:spcBef>
                <a:spcPts val="600"/>
              </a:spcBef>
              <a:spcAft>
                <a:spcPts val="1200"/>
              </a:spcAft>
            </a:pPr>
            <a:r>
              <a:rPr lang="en-US" sz="1600" b="1" dirty="0">
                <a:latin typeface="Arial"/>
                <a:cs typeface="Arial"/>
              </a:rPr>
              <a:t>Corporate externships </a:t>
            </a:r>
            <a:r>
              <a:rPr lang="en-US" sz="1600" dirty="0">
                <a:latin typeface="Arial"/>
                <a:cs typeface="Arial"/>
              </a:rPr>
              <a:t>and research sabbaticals move academics closer to the daily business and organizational initiatives </a:t>
            </a:r>
            <a:r>
              <a:rPr lang="en-GB" sz="1600" dirty="0">
                <a:latin typeface="Arial"/>
                <a:cs typeface="Arial Narrow" panose="020B0604020202020204" pitchFamily="34" charset="0"/>
              </a:rPr>
              <a:t>(Rajagopalan, 2020).</a:t>
            </a:r>
            <a:endParaRPr lang="en-US" sz="1600" dirty="0">
              <a:latin typeface="Arial"/>
              <a:cs typeface="Arial"/>
            </a:endParaRPr>
          </a:p>
          <a:p>
            <a:pPr>
              <a:lnSpc>
                <a:spcPct val="100000"/>
              </a:lnSpc>
              <a:spcBef>
                <a:spcPts val="600"/>
              </a:spcBef>
              <a:spcAft>
                <a:spcPts val="1200"/>
              </a:spcAft>
            </a:pPr>
            <a:r>
              <a:rPr lang="en-US" sz="1600" b="1" dirty="0">
                <a:latin typeface="Arial"/>
                <a:cs typeface="Arial"/>
              </a:rPr>
              <a:t>Incentives</a:t>
            </a:r>
            <a:r>
              <a:rPr lang="en-US" sz="1600" dirty="0">
                <a:latin typeface="Arial"/>
                <a:cs typeface="Arial"/>
              </a:rPr>
              <a:t> such as “</a:t>
            </a:r>
            <a:r>
              <a:rPr lang="en-US" sz="1600" i="1" dirty="0">
                <a:latin typeface="Arial"/>
                <a:cs typeface="Arial"/>
              </a:rPr>
              <a:t>[…] encourage and reward interdisciplinary work that takes place at the intersection of multiple fields</a:t>
            </a:r>
            <a:r>
              <a:rPr lang="en-US" sz="1600" dirty="0">
                <a:latin typeface="Arial"/>
                <a:cs typeface="Arial"/>
              </a:rPr>
              <a:t>”</a:t>
            </a:r>
            <a:r>
              <a:rPr lang="en-GB" sz="1600" dirty="0">
                <a:latin typeface="Arial"/>
                <a:cs typeface="Arial Narrow" panose="020B0604020202020204" pitchFamily="34" charset="0"/>
              </a:rPr>
              <a:t> (Rajagopalan, 2020)</a:t>
            </a:r>
            <a:r>
              <a:rPr lang="en-US" sz="1600" dirty="0">
                <a:latin typeface="Arial"/>
                <a:cs typeface="Arial"/>
              </a:rPr>
              <a:t>.</a:t>
            </a:r>
          </a:p>
          <a:p>
            <a:pPr>
              <a:lnSpc>
                <a:spcPct val="100000"/>
              </a:lnSpc>
              <a:spcBef>
                <a:spcPts val="600"/>
              </a:spcBef>
              <a:spcAft>
                <a:spcPts val="1200"/>
              </a:spcAft>
            </a:pPr>
            <a:r>
              <a:rPr lang="en-US" sz="1600" b="1" dirty="0">
                <a:latin typeface="Arial"/>
                <a:cs typeface="Arial"/>
              </a:rPr>
              <a:t>Knowledge Brokers </a:t>
            </a:r>
            <a:r>
              <a:rPr lang="en-US" sz="1600" dirty="0">
                <a:latin typeface="Arial"/>
                <a:cs typeface="Arial"/>
              </a:rPr>
              <a:t>“</a:t>
            </a:r>
            <a:r>
              <a:rPr lang="en-US" sz="1600" i="1" dirty="0">
                <a:latin typeface="Arial"/>
                <a:cs typeface="Arial"/>
              </a:rPr>
              <a:t>[…] whose task would be to give life to a </a:t>
            </a:r>
            <a:r>
              <a:rPr lang="en-US" sz="1600" b="1" i="1" dirty="0">
                <a:latin typeface="Arial"/>
                <a:cs typeface="Arial"/>
              </a:rPr>
              <a:t>research result transfer market</a:t>
            </a:r>
            <a:r>
              <a:rPr lang="en-US" sz="1600" i="1" dirty="0">
                <a:latin typeface="Arial"/>
                <a:cs typeface="Arial"/>
              </a:rPr>
              <a:t>, similarly to what has been identified for research in the technology field</a:t>
            </a:r>
            <a:r>
              <a:rPr lang="en-US" sz="1600" dirty="0">
                <a:latin typeface="Arial"/>
                <a:cs typeface="Arial"/>
              </a:rPr>
              <a:t>”</a:t>
            </a:r>
            <a:r>
              <a:rPr lang="en-GB" sz="1600" dirty="0">
                <a:latin typeface="Arial"/>
                <a:cs typeface="Arial Narrow" panose="020B0604020202020204" pitchFamily="34" charset="0"/>
              </a:rPr>
              <a:t> (Vicari, 2013).</a:t>
            </a:r>
            <a:endParaRPr lang="en-US" sz="1600" dirty="0">
              <a:latin typeface="Arial" panose="020B0604020202020204" pitchFamily="34" charset="0"/>
              <a:cs typeface="Arial" panose="020B0604020202020204" pitchFamily="34" charset="0"/>
            </a:endParaRPr>
          </a:p>
          <a:p>
            <a:pPr>
              <a:lnSpc>
                <a:spcPct val="100000"/>
              </a:lnSpc>
              <a:spcBef>
                <a:spcPts val="600"/>
              </a:spcBef>
              <a:spcAft>
                <a:spcPts val="1200"/>
              </a:spcAft>
            </a:pPr>
            <a:r>
              <a:rPr lang="en-US" sz="1600" b="1" dirty="0">
                <a:latin typeface="Arial"/>
                <a:cs typeface="Arial"/>
              </a:rPr>
              <a:t>Qualitative</a:t>
            </a:r>
            <a:r>
              <a:rPr lang="en-US" sz="1600" dirty="0">
                <a:latin typeface="Arial"/>
                <a:cs typeface="Arial"/>
              </a:rPr>
              <a:t> and </a:t>
            </a:r>
            <a:r>
              <a:rPr lang="en-US" sz="1600" b="1" dirty="0">
                <a:latin typeface="Arial"/>
                <a:cs typeface="Arial"/>
              </a:rPr>
              <a:t>action research</a:t>
            </a:r>
            <a:r>
              <a:rPr lang="en-US" sz="1600" dirty="0">
                <a:latin typeface="Arial"/>
                <a:cs typeface="Arial"/>
              </a:rPr>
              <a:t>, with different research designs (such as engaging practitioners) and continuous knowledge-sharing </a:t>
            </a:r>
            <a:r>
              <a:rPr lang="en-GB" sz="1600" dirty="0">
                <a:latin typeface="Arial"/>
                <a:cs typeface="Arial Narrow" panose="020B0604020202020204" pitchFamily="34" charset="0"/>
              </a:rPr>
              <a:t>(Vicari, 2013)</a:t>
            </a:r>
            <a:r>
              <a:rPr lang="en-US" sz="1600" dirty="0">
                <a:latin typeface="Arial"/>
                <a:cs typeface="Arial"/>
              </a:rPr>
              <a:t>.</a:t>
            </a:r>
          </a:p>
          <a:p>
            <a:pPr marL="0" indent="0">
              <a:lnSpc>
                <a:spcPct val="100000"/>
              </a:lnSpc>
              <a:spcBef>
                <a:spcPts val="0"/>
              </a:spcBef>
              <a:spcAft>
                <a:spcPts val="1200"/>
              </a:spcAft>
              <a:buNone/>
            </a:pPr>
            <a:endParaRPr lang="en-US" sz="1600" dirty="0">
              <a:latin typeface="Arial" panose="020B0604020202020204" pitchFamily="34" charset="0"/>
              <a:cs typeface="Arial" panose="020B0604020202020204" pitchFamily="34" charset="0"/>
            </a:endParaRPr>
          </a:p>
        </p:txBody>
      </p:sp>
      <p:sp>
        <p:nvSpPr>
          <p:cNvPr id="10" name="Giving sales teams in the stores the power of having product information, stock availability and customer preferences or trends in the palm their hands.…">
            <a:extLst>
              <a:ext uri="{FF2B5EF4-FFF2-40B4-BE49-F238E27FC236}">
                <a16:creationId xmlns:a16="http://schemas.microsoft.com/office/drawing/2014/main" id="{CA9F1AD5-1A52-4C2C-BDA5-5DB3B3509995}"/>
              </a:ext>
            </a:extLst>
          </p:cNvPr>
          <p:cNvSpPr txBox="1">
            <a:spLocks/>
          </p:cNvSpPr>
          <p:nvPr/>
        </p:nvSpPr>
        <p:spPr>
          <a:xfrm>
            <a:off x="6178727" y="1241162"/>
            <a:ext cx="5462411" cy="4136317"/>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US" sz="1800" dirty="0">
                <a:solidFill>
                  <a:schemeClr val="bg2">
                    <a:lumMod val="50000"/>
                  </a:schemeClr>
                </a:solidFill>
                <a:latin typeface="Arial"/>
                <a:cs typeface="Arial"/>
              </a:rPr>
              <a:t>Observations</a:t>
            </a:r>
          </a:p>
          <a:p>
            <a:pPr marL="0" indent="0">
              <a:lnSpc>
                <a:spcPct val="100000"/>
              </a:lnSpc>
              <a:spcBef>
                <a:spcPts val="0"/>
              </a:spcBef>
              <a:spcAft>
                <a:spcPts val="1200"/>
              </a:spcAft>
              <a:buNone/>
            </a:pPr>
            <a:endParaRPr lang="en-US" sz="1400" dirty="0">
              <a:latin typeface="Arial" panose="020B0604020202020204" pitchFamily="34" charset="0"/>
              <a:cs typeface="Arial" panose="020B0604020202020204" pitchFamily="34" charset="0"/>
            </a:endParaRPr>
          </a:p>
          <a:p>
            <a:pPr>
              <a:lnSpc>
                <a:spcPct val="100000"/>
              </a:lnSpc>
              <a:spcBef>
                <a:spcPts val="0"/>
              </a:spcBef>
              <a:spcAft>
                <a:spcPts val="1200"/>
              </a:spcAft>
            </a:pPr>
            <a:r>
              <a:rPr lang="en-US" sz="1600" dirty="0">
                <a:latin typeface="Arial"/>
                <a:cs typeface="Arial"/>
              </a:rPr>
              <a:t>If researchers want their research to be used, they should disseminate their research findings in magazines read by users as well as in professional journals (Beyer, 1982)</a:t>
            </a:r>
            <a:endParaRPr lang="en-US" sz="1600" baseline="30000" dirty="0">
              <a:latin typeface="Arial"/>
              <a:cs typeface="Arial"/>
            </a:endParaRPr>
          </a:p>
          <a:p>
            <a:pPr>
              <a:lnSpc>
                <a:spcPct val="100000"/>
              </a:lnSpc>
              <a:spcBef>
                <a:spcPts val="0"/>
              </a:spcBef>
              <a:spcAft>
                <a:spcPts val="1200"/>
              </a:spcAft>
            </a:pPr>
            <a:endParaRPr lang="en-US" sz="1600" dirty="0">
              <a:latin typeface="Arial" panose="020B0604020202020204" pitchFamily="34" charset="0"/>
              <a:cs typeface="Arial" panose="020B0604020202020204" pitchFamily="34" charset="0"/>
            </a:endParaRPr>
          </a:p>
          <a:p>
            <a:pPr>
              <a:lnSpc>
                <a:spcPct val="100000"/>
              </a:lnSpc>
              <a:spcBef>
                <a:spcPts val="0"/>
              </a:spcBef>
              <a:spcAft>
                <a:spcPts val="1200"/>
              </a:spcAft>
            </a:pPr>
            <a:r>
              <a:rPr lang="en-US" sz="1600" dirty="0">
                <a:latin typeface="Arial"/>
                <a:cs typeface="Arial"/>
              </a:rPr>
              <a:t>Management journals (HBR, MIT Sloan Review, Wharton Review, etc.) publish more ‘applicable’ research, targeted at management professionals which generate </a:t>
            </a:r>
            <a:r>
              <a:rPr lang="en-US" sz="1600" i="1" dirty="0">
                <a:latin typeface="Arial"/>
                <a:cs typeface="Arial"/>
              </a:rPr>
              <a:t>interest </a:t>
            </a:r>
            <a:r>
              <a:rPr lang="en-US" sz="1600" dirty="0">
                <a:latin typeface="Arial"/>
                <a:cs typeface="Arial"/>
              </a:rPr>
              <a:t>and</a:t>
            </a:r>
            <a:r>
              <a:rPr lang="en-US" sz="1600" i="1" dirty="0">
                <a:latin typeface="Arial"/>
                <a:cs typeface="Arial"/>
              </a:rPr>
              <a:t> traction</a:t>
            </a:r>
            <a:r>
              <a:rPr lang="en-US" sz="1600" dirty="0">
                <a:latin typeface="Arial"/>
                <a:cs typeface="Arial"/>
              </a:rPr>
              <a:t>.</a:t>
            </a:r>
          </a:p>
        </p:txBody>
      </p:sp>
      <p:sp>
        <p:nvSpPr>
          <p:cNvPr id="7" name="CaixaDeTexto 2">
            <a:extLst>
              <a:ext uri="{FF2B5EF4-FFF2-40B4-BE49-F238E27FC236}">
                <a16:creationId xmlns:a16="http://schemas.microsoft.com/office/drawing/2014/main" id="{DDABCADB-6AC7-616C-455E-9F6FA7E46B80}"/>
              </a:ext>
            </a:extLst>
          </p:cNvPr>
          <p:cNvSpPr txBox="1"/>
          <p:nvPr/>
        </p:nvSpPr>
        <p:spPr>
          <a:xfrm>
            <a:off x="852376" y="298782"/>
            <a:ext cx="4798127" cy="769441"/>
          </a:xfrm>
          <a:prstGeom prst="rect">
            <a:avLst/>
          </a:prstGeom>
          <a:noFill/>
        </p:spPr>
        <p:txBody>
          <a:bodyPr wrap="square" lIns="91440" tIns="45720" rIns="91440" bIns="45720" rtlCol="0" anchor="t">
            <a:spAutoFit/>
          </a:bodyPr>
          <a:lstStyle/>
          <a:p>
            <a:r>
              <a:rPr lang="en-GB" sz="1600" b="1" dirty="0">
                <a:latin typeface="Arial Narrow" panose="020B0604020202020204" pitchFamily="34" charset="0"/>
                <a:ea typeface="+mn-lt"/>
                <a:cs typeface="Arial Narrow" panose="020B0604020202020204" pitchFamily="34" charset="0"/>
              </a:rPr>
              <a:t>Management Research – Rigour and Relevance</a:t>
            </a:r>
            <a:endParaRPr lang="pt-PT" sz="1600" b="1" dirty="0">
              <a:latin typeface="Arial Narrow" panose="020B0604020202020204" pitchFamily="34" charset="0"/>
              <a:ea typeface="+mn-lt"/>
              <a:cs typeface="Arial Narrow" panose="020B0604020202020204" pitchFamily="34" charset="0"/>
            </a:endParaRPr>
          </a:p>
          <a:p>
            <a:r>
              <a:rPr lang="pt-PT" sz="1400" b="1" dirty="0" err="1">
                <a:solidFill>
                  <a:schemeClr val="bg2">
                    <a:lumMod val="75000"/>
                  </a:schemeClr>
                </a:solidFill>
                <a:latin typeface="Arial Narrow" panose="020B0604020202020204" pitchFamily="34" charset="0"/>
                <a:cs typeface="Arial Narrow" panose="020B0604020202020204" pitchFamily="34" charset="0"/>
              </a:rPr>
              <a:t>Opportunities</a:t>
            </a:r>
            <a:endParaRPr lang="pt-PT" sz="1400" b="1" dirty="0">
              <a:solidFill>
                <a:schemeClr val="bg2">
                  <a:lumMod val="75000"/>
                </a:schemeClr>
              </a:solidFill>
              <a:latin typeface="Arial Narrow" panose="020B0604020202020204" pitchFamily="34" charset="0"/>
              <a:cs typeface="Arial Narrow" panose="020B0604020202020204" pitchFamily="34" charset="0"/>
            </a:endParaRPr>
          </a:p>
          <a:p>
            <a:r>
              <a:rPr lang="pt-PT" sz="1400" b="1" dirty="0">
                <a:solidFill>
                  <a:schemeClr val="bg2">
                    <a:lumMod val="75000"/>
                  </a:schemeClr>
                </a:solidFill>
                <a:latin typeface="Arial Narrow" panose="020B0604020202020204" pitchFamily="34" charset="0"/>
                <a:cs typeface="Arial Narrow" panose="020B0604020202020204" pitchFamily="34" charset="0"/>
              </a:rPr>
              <a:t> </a:t>
            </a:r>
          </a:p>
        </p:txBody>
      </p:sp>
      <p:cxnSp>
        <p:nvCxnSpPr>
          <p:cNvPr id="4" name="Straight Arrow Connector 3">
            <a:extLst>
              <a:ext uri="{FF2B5EF4-FFF2-40B4-BE49-F238E27FC236}">
                <a16:creationId xmlns:a16="http://schemas.microsoft.com/office/drawing/2014/main" id="{4525B6AB-E4A1-CF94-DF9F-A82A196417A9}"/>
              </a:ext>
            </a:extLst>
          </p:cNvPr>
          <p:cNvCxnSpPr/>
          <p:nvPr/>
        </p:nvCxnSpPr>
        <p:spPr>
          <a:xfrm>
            <a:off x="5781332" y="1239484"/>
            <a:ext cx="37279" cy="5036874"/>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7E166B73-5779-1A4E-E17E-2FE60AA02073}"/>
              </a:ext>
            </a:extLst>
          </p:cNvPr>
          <p:cNvSpPr>
            <a:spLocks noGrp="1"/>
          </p:cNvSpPr>
          <p:nvPr>
            <p:ph type="dt" sz="half" idx="10"/>
          </p:nvPr>
        </p:nvSpPr>
        <p:spPr/>
        <p:txBody>
          <a:bodyPr/>
          <a:lstStyle/>
          <a:p>
            <a:r>
              <a:rPr lang="en-US" dirty="0"/>
              <a:t>04/10/23</a:t>
            </a:r>
            <a:endParaRPr lang="pt-PT" dirty="0"/>
          </a:p>
        </p:txBody>
      </p:sp>
      <p:sp>
        <p:nvSpPr>
          <p:cNvPr id="6" name="Slide Number Placeholder 5">
            <a:extLst>
              <a:ext uri="{FF2B5EF4-FFF2-40B4-BE49-F238E27FC236}">
                <a16:creationId xmlns:a16="http://schemas.microsoft.com/office/drawing/2014/main" id="{55BAD5E4-86C8-130C-7FB6-42F25F2FEDA1}"/>
              </a:ext>
            </a:extLst>
          </p:cNvPr>
          <p:cNvSpPr>
            <a:spLocks noGrp="1"/>
          </p:cNvSpPr>
          <p:nvPr>
            <p:ph type="sldNum" sz="quarter" idx="12"/>
          </p:nvPr>
        </p:nvSpPr>
        <p:spPr/>
        <p:txBody>
          <a:bodyPr/>
          <a:lstStyle/>
          <a:p>
            <a:fld id="{16C82FCD-469B-469C-910A-D8F1BF5D7247}" type="slidenum">
              <a:rPr lang="pt-PT" smtClean="0"/>
              <a:t>7</a:t>
            </a:fld>
            <a:endParaRPr lang="pt-PT"/>
          </a:p>
        </p:txBody>
      </p:sp>
    </p:spTree>
    <p:extLst>
      <p:ext uri="{BB962C8B-B14F-4D97-AF65-F5344CB8AC3E}">
        <p14:creationId xmlns:p14="http://schemas.microsoft.com/office/powerpoint/2010/main" val="1523614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8659D0AF-9B51-4E26-AB0F-67253CBAFD6B}"/>
              </a:ext>
            </a:extLst>
          </p:cNvPr>
          <p:cNvPicPr>
            <a:picLocks noChangeAspect="1"/>
          </p:cNvPicPr>
          <p:nvPr/>
        </p:nvPicPr>
        <p:blipFill rotWithShape="1">
          <a:blip r:embed="rId3">
            <a:extLst>
              <a:ext uri="{28A0092B-C50C-407E-A947-70E740481C1C}">
                <a14:useLocalDpi xmlns:a14="http://schemas.microsoft.com/office/drawing/2010/main" val="0"/>
              </a:ext>
            </a:extLst>
          </a:blip>
          <a:srcRect b="17591"/>
          <a:stretch/>
        </p:blipFill>
        <p:spPr>
          <a:xfrm>
            <a:off x="358551" y="368350"/>
            <a:ext cx="493825" cy="406141"/>
          </a:xfrm>
          <a:prstGeom prst="rect">
            <a:avLst/>
          </a:prstGeom>
        </p:spPr>
      </p:pic>
      <p:sp>
        <p:nvSpPr>
          <p:cNvPr id="7" name="CaixaDeTexto 2">
            <a:extLst>
              <a:ext uri="{FF2B5EF4-FFF2-40B4-BE49-F238E27FC236}">
                <a16:creationId xmlns:a16="http://schemas.microsoft.com/office/drawing/2014/main" id="{DDABCADB-6AC7-616C-455E-9F6FA7E46B80}"/>
              </a:ext>
            </a:extLst>
          </p:cNvPr>
          <p:cNvSpPr txBox="1"/>
          <p:nvPr/>
        </p:nvSpPr>
        <p:spPr>
          <a:xfrm>
            <a:off x="852376" y="298782"/>
            <a:ext cx="4798127" cy="769441"/>
          </a:xfrm>
          <a:prstGeom prst="rect">
            <a:avLst/>
          </a:prstGeom>
          <a:noFill/>
        </p:spPr>
        <p:txBody>
          <a:bodyPr wrap="square" lIns="91440" tIns="45720" rIns="91440" bIns="45720" rtlCol="0" anchor="t">
            <a:spAutoFit/>
          </a:bodyPr>
          <a:lstStyle/>
          <a:p>
            <a:r>
              <a:rPr lang="en-GB" sz="1600" b="1" dirty="0">
                <a:latin typeface="Arial Narrow" panose="020B0604020202020204" pitchFamily="34" charset="0"/>
                <a:ea typeface="+mn-lt"/>
                <a:cs typeface="Arial Narrow" panose="020B0604020202020204" pitchFamily="34" charset="0"/>
              </a:rPr>
              <a:t>Management Research – Rigour and Relevance</a:t>
            </a:r>
            <a:endParaRPr lang="pt-PT" sz="1600" b="1" dirty="0">
              <a:latin typeface="Arial Narrow" panose="020B0604020202020204" pitchFamily="34" charset="0"/>
              <a:ea typeface="+mn-lt"/>
              <a:cs typeface="Arial Narrow" panose="020B0604020202020204" pitchFamily="34" charset="0"/>
            </a:endParaRPr>
          </a:p>
          <a:p>
            <a:r>
              <a:rPr lang="pt-PT" sz="1400" b="1" dirty="0" err="1">
                <a:solidFill>
                  <a:schemeClr val="bg2">
                    <a:lumMod val="75000"/>
                  </a:schemeClr>
                </a:solidFill>
                <a:latin typeface="Arial Narrow" panose="020B0604020202020204" pitchFamily="34" charset="0"/>
                <a:cs typeface="Arial Narrow" panose="020B0604020202020204" pitchFamily="34" charset="0"/>
              </a:rPr>
              <a:t>References</a:t>
            </a:r>
            <a:endParaRPr lang="pt-PT" sz="1400" b="1" dirty="0">
              <a:solidFill>
                <a:schemeClr val="bg2">
                  <a:lumMod val="75000"/>
                </a:schemeClr>
              </a:solidFill>
              <a:latin typeface="Arial Narrow" panose="020B0604020202020204" pitchFamily="34" charset="0"/>
              <a:cs typeface="Arial Narrow" panose="020B0604020202020204" pitchFamily="34" charset="0"/>
            </a:endParaRPr>
          </a:p>
          <a:p>
            <a:r>
              <a:rPr lang="pt-PT" sz="1400" b="1" dirty="0">
                <a:solidFill>
                  <a:schemeClr val="bg2">
                    <a:lumMod val="75000"/>
                  </a:schemeClr>
                </a:solidFill>
                <a:latin typeface="Arial Narrow" panose="020B0604020202020204" pitchFamily="34" charset="0"/>
                <a:cs typeface="Arial Narrow" panose="020B0604020202020204" pitchFamily="34" charset="0"/>
              </a:rPr>
              <a:t> </a:t>
            </a:r>
          </a:p>
        </p:txBody>
      </p:sp>
      <p:sp>
        <p:nvSpPr>
          <p:cNvPr id="5" name="TextBox 4">
            <a:extLst>
              <a:ext uri="{FF2B5EF4-FFF2-40B4-BE49-F238E27FC236}">
                <a16:creationId xmlns:a16="http://schemas.microsoft.com/office/drawing/2014/main" id="{1D324043-D8E8-9219-75AA-B2329C058078}"/>
              </a:ext>
            </a:extLst>
          </p:cNvPr>
          <p:cNvSpPr txBox="1"/>
          <p:nvPr/>
        </p:nvSpPr>
        <p:spPr>
          <a:xfrm>
            <a:off x="838200" y="1327018"/>
            <a:ext cx="10653481" cy="47705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63550" indent="-463550"/>
            <a:r>
              <a:rPr lang="en-US" sz="1600" dirty="0">
                <a:latin typeface="Arial" panose="020B0604020202020204" pitchFamily="34" charset="0"/>
                <a:ea typeface="Calibri"/>
                <a:cs typeface="Arial" panose="020B0604020202020204" pitchFamily="34" charset="0"/>
              </a:rPr>
              <a:t>Beyer, J. and </a:t>
            </a:r>
            <a:r>
              <a:rPr lang="en-US" sz="1600" dirty="0">
                <a:latin typeface="Arial" panose="020B0604020202020204" pitchFamily="34" charset="0"/>
                <a:ea typeface="+mn-lt"/>
                <a:cs typeface="Arial" panose="020B0604020202020204" pitchFamily="34" charset="0"/>
              </a:rPr>
              <a:t>Trice, H, (</a:t>
            </a:r>
            <a:r>
              <a:rPr lang="en-US" sz="1600" dirty="0">
                <a:latin typeface="Arial" panose="020B0604020202020204" pitchFamily="34" charset="0"/>
                <a:ea typeface="Calibri"/>
                <a:cs typeface="Arial" panose="020B0604020202020204" pitchFamily="34" charset="0"/>
              </a:rPr>
              <a:t>1982). The Utilization Process: A Conceptual Framework and Synthesis of Empirical Findings. </a:t>
            </a:r>
            <a:r>
              <a:rPr lang="en-US" sz="1600" i="1" dirty="0">
                <a:latin typeface="Arial" panose="020B0604020202020204" pitchFamily="34" charset="0"/>
                <a:ea typeface="Calibri"/>
                <a:cs typeface="Arial" panose="020B0604020202020204" pitchFamily="34" charset="0"/>
              </a:rPr>
              <a:t>Administrative Science Quarterly , 27</a:t>
            </a:r>
            <a:r>
              <a:rPr lang="en-US" sz="1600" dirty="0">
                <a:latin typeface="Arial" panose="020B0604020202020204" pitchFamily="34" charset="0"/>
                <a:ea typeface="Calibri"/>
                <a:cs typeface="Arial" panose="020B0604020202020204" pitchFamily="34" charset="0"/>
              </a:rPr>
              <a:t>(4), 591-622</a:t>
            </a:r>
            <a:endParaRPr lang="en-US" sz="1600" dirty="0">
              <a:latin typeface="Arial" panose="020B0604020202020204" pitchFamily="34" charset="0"/>
              <a:cs typeface="Arial" panose="020B0604020202020204" pitchFamily="34" charset="0"/>
            </a:endParaRPr>
          </a:p>
          <a:p>
            <a:pPr marL="463550" indent="-463550"/>
            <a:endParaRPr lang="en-US" sz="1600" dirty="0">
              <a:latin typeface="Arial" panose="020B0604020202020204" pitchFamily="34" charset="0"/>
              <a:ea typeface="Calibri"/>
              <a:cs typeface="Arial" panose="020B0604020202020204" pitchFamily="34" charset="0"/>
            </a:endParaRPr>
          </a:p>
          <a:p>
            <a:pPr marL="463550" indent="-463550"/>
            <a:r>
              <a:rPr lang="en-US" sz="1600" dirty="0">
                <a:latin typeface="Arial" panose="020B0604020202020204" pitchFamily="34" charset="0"/>
                <a:cs typeface="Arial" panose="020B0604020202020204" pitchFamily="34" charset="0"/>
              </a:rPr>
              <a:t>Gambardella, A., (2012). Three pitches for three papers that EMR would like to publish. </a:t>
            </a:r>
            <a:r>
              <a:rPr lang="en-US" sz="1600" i="1" dirty="0">
                <a:latin typeface="Arial" panose="020B0604020202020204" pitchFamily="34" charset="0"/>
                <a:cs typeface="Arial" panose="020B0604020202020204" pitchFamily="34" charset="0"/>
              </a:rPr>
              <a:t>European Management Review, 9</a:t>
            </a:r>
            <a:r>
              <a:rPr lang="en-US" sz="1600" dirty="0">
                <a:latin typeface="Arial" panose="020B0604020202020204" pitchFamily="34" charset="0"/>
                <a:cs typeface="Arial" panose="020B0604020202020204" pitchFamily="34" charset="0"/>
              </a:rPr>
              <a:t>(3), 117–119.</a:t>
            </a:r>
          </a:p>
          <a:p>
            <a:pPr marL="463550" indent="-463550"/>
            <a:endParaRPr lang="en-US" sz="1600" dirty="0">
              <a:latin typeface="Arial" panose="020B0604020202020204" pitchFamily="34" charset="0"/>
              <a:ea typeface="Calibri"/>
              <a:cs typeface="Arial" panose="020B0604020202020204" pitchFamily="34" charset="0"/>
            </a:endParaRPr>
          </a:p>
          <a:p>
            <a:pPr marL="463550" indent="-463550"/>
            <a:r>
              <a:rPr lang="en-US" sz="1600" dirty="0">
                <a:latin typeface="Arial" panose="020B0604020202020204" pitchFamily="34" charset="0"/>
                <a:ea typeface="Calibri"/>
                <a:cs typeface="Arial" panose="020B0604020202020204" pitchFamily="34" charset="0"/>
              </a:rPr>
              <a:t>Rajagopalan, N., (2020). Rigor, Relevance, and Resilience in Management Research. </a:t>
            </a:r>
            <a:r>
              <a:rPr lang="en-US" sz="1600" i="1" dirty="0">
                <a:latin typeface="Arial" panose="020B0604020202020204" pitchFamily="34" charset="0"/>
                <a:ea typeface="Calibri"/>
                <a:cs typeface="Arial" panose="020B0604020202020204" pitchFamily="34" charset="0"/>
              </a:rPr>
              <a:t>Journal of Management Inquiry, 29</a:t>
            </a:r>
            <a:r>
              <a:rPr lang="en-US" sz="1600" dirty="0">
                <a:latin typeface="Arial" panose="020B0604020202020204" pitchFamily="34" charset="0"/>
                <a:ea typeface="Calibri"/>
                <a:cs typeface="Arial" panose="020B0604020202020204" pitchFamily="34" charset="0"/>
              </a:rPr>
              <a:t>(2), 150–153</a:t>
            </a:r>
          </a:p>
          <a:p>
            <a:pPr marL="463550" indent="-463550"/>
            <a:endParaRPr lang="en-US" sz="1600" dirty="0">
              <a:latin typeface="Arial" panose="020B0604020202020204" pitchFamily="34" charset="0"/>
              <a:ea typeface="Calibri"/>
              <a:cs typeface="Arial" panose="020B0604020202020204" pitchFamily="34" charset="0"/>
            </a:endParaRPr>
          </a:p>
          <a:p>
            <a:pPr marL="463550" indent="-463550"/>
            <a:r>
              <a:rPr lang="en-US" sz="1600" dirty="0">
                <a:latin typeface="Arial" panose="020B0604020202020204" pitchFamily="34" charset="0"/>
                <a:ea typeface="Calibri"/>
                <a:cs typeface="Arial" panose="020B0604020202020204" pitchFamily="34" charset="0"/>
              </a:rPr>
              <a:t>Saunders, M., Lewis, P. and Thornhill, A. (2016). </a:t>
            </a:r>
            <a:r>
              <a:rPr lang="en-US" sz="1600" i="1" dirty="0">
                <a:latin typeface="Arial" panose="020B0604020202020204" pitchFamily="34" charset="0"/>
                <a:ea typeface="Calibri"/>
                <a:cs typeface="Arial" panose="020B0604020202020204" pitchFamily="34" charset="0"/>
              </a:rPr>
              <a:t>Research methods for business students (7th Ed.)</a:t>
            </a:r>
            <a:r>
              <a:rPr lang="en-US" sz="1600" dirty="0">
                <a:latin typeface="Arial" panose="020B0604020202020204" pitchFamily="34" charset="0"/>
                <a:ea typeface="Calibri"/>
                <a:cs typeface="Arial" panose="020B0604020202020204" pitchFamily="34" charset="0"/>
              </a:rPr>
              <a:t>. Harlow: Pearson Education Limited.</a:t>
            </a:r>
          </a:p>
          <a:p>
            <a:pPr marL="463550" indent="-463550"/>
            <a:endParaRPr lang="en-US" sz="1600" dirty="0">
              <a:latin typeface="Arial" panose="020B0604020202020204" pitchFamily="34" charset="0"/>
              <a:ea typeface="Calibri"/>
              <a:cs typeface="Arial" panose="020B0604020202020204" pitchFamily="34" charset="0"/>
            </a:endParaRPr>
          </a:p>
          <a:p>
            <a:pPr marL="463550" indent="-463550"/>
            <a:r>
              <a:rPr lang="en-US" sz="1600" dirty="0">
                <a:latin typeface="Arial" panose="020B0604020202020204" pitchFamily="34" charset="0"/>
                <a:ea typeface="Calibri"/>
                <a:cs typeface="Arial" panose="020B0604020202020204" pitchFamily="34" charset="0"/>
              </a:rPr>
              <a:t>Vermeulen, F. (2005). On Rigor and Relevance: Fostering Dialectic Progress in Management Research. </a:t>
            </a:r>
            <a:r>
              <a:rPr lang="en-US" sz="1600" i="1" dirty="0">
                <a:latin typeface="Arial" panose="020B0604020202020204" pitchFamily="34" charset="0"/>
                <a:ea typeface="Calibri"/>
                <a:cs typeface="Arial" panose="020B0604020202020204" pitchFamily="34" charset="0"/>
              </a:rPr>
              <a:t>The Academy of Management Journal, 48</a:t>
            </a:r>
            <a:r>
              <a:rPr lang="en-US" sz="1600" dirty="0">
                <a:latin typeface="Arial" panose="020B0604020202020204" pitchFamily="34" charset="0"/>
                <a:ea typeface="Calibri"/>
                <a:cs typeface="Arial" panose="020B0604020202020204" pitchFamily="34" charset="0"/>
              </a:rPr>
              <a:t>(6), 978–982 </a:t>
            </a:r>
          </a:p>
          <a:p>
            <a:pPr marL="463550" indent="-463550"/>
            <a:endParaRPr lang="en-US" sz="1600" dirty="0">
              <a:latin typeface="Arial" panose="020B0604020202020204" pitchFamily="34" charset="0"/>
              <a:ea typeface="Calibri"/>
              <a:cs typeface="Arial" panose="020B0604020202020204" pitchFamily="34" charset="0"/>
            </a:endParaRPr>
          </a:p>
          <a:p>
            <a:pPr marL="463550" indent="-463550"/>
            <a:r>
              <a:rPr lang="en-US" sz="1600" dirty="0">
                <a:latin typeface="Arial" panose="020B0604020202020204" pitchFamily="34" charset="0"/>
                <a:ea typeface="Calibri"/>
                <a:cs typeface="Arial" panose="020B0604020202020204" pitchFamily="34" charset="0"/>
              </a:rPr>
              <a:t>Vermeulen, F. (2007). “I shall not remain insignificant”: Adding a second loop to matter more. </a:t>
            </a:r>
            <a:r>
              <a:rPr lang="en-US" sz="1600" i="1" dirty="0">
                <a:latin typeface="Arial" panose="020B0604020202020204" pitchFamily="34" charset="0"/>
                <a:ea typeface="Calibri"/>
                <a:cs typeface="Arial" panose="020B0604020202020204" pitchFamily="34" charset="0"/>
              </a:rPr>
              <a:t>Academy of Management Journal, 50</a:t>
            </a:r>
            <a:r>
              <a:rPr lang="en-US" sz="1600" dirty="0">
                <a:latin typeface="Arial" panose="020B0604020202020204" pitchFamily="34" charset="0"/>
                <a:ea typeface="Calibri"/>
                <a:cs typeface="Arial" panose="020B0604020202020204" pitchFamily="34" charset="0"/>
              </a:rPr>
              <a:t>(4)</a:t>
            </a:r>
            <a:r>
              <a:rPr lang="en-US" sz="1600" i="1" dirty="0">
                <a:latin typeface="Arial" panose="020B0604020202020204" pitchFamily="34" charset="0"/>
                <a:ea typeface="Calibri"/>
                <a:cs typeface="Arial" panose="020B0604020202020204" pitchFamily="34" charset="0"/>
              </a:rPr>
              <a:t>, </a:t>
            </a:r>
            <a:r>
              <a:rPr lang="en-US" sz="1600" dirty="0">
                <a:latin typeface="Arial" panose="020B0604020202020204" pitchFamily="34" charset="0"/>
                <a:ea typeface="Calibri"/>
                <a:cs typeface="Arial" panose="020B0604020202020204" pitchFamily="34" charset="0"/>
              </a:rPr>
              <a:t>754-761 </a:t>
            </a:r>
          </a:p>
          <a:p>
            <a:pPr marL="463550" indent="-463550"/>
            <a:endParaRPr lang="en-US" sz="1600" dirty="0">
              <a:latin typeface="Arial" panose="020B0604020202020204" pitchFamily="34" charset="0"/>
              <a:ea typeface="Calibri"/>
              <a:cs typeface="Arial" panose="020B0604020202020204" pitchFamily="34" charset="0"/>
            </a:endParaRPr>
          </a:p>
          <a:p>
            <a:pPr marL="463550" indent="-463550"/>
            <a:r>
              <a:rPr lang="en-US" sz="1600" dirty="0">
                <a:latin typeface="Arial" panose="020B0604020202020204" pitchFamily="34" charset="0"/>
                <a:ea typeface="Calibri"/>
                <a:cs typeface="Arial" panose="020B0604020202020204" pitchFamily="34" charset="0"/>
              </a:rPr>
              <a:t>Vicari, S. (2013). Is the Problem Only Ours?. </a:t>
            </a:r>
            <a:r>
              <a:rPr lang="en-US" sz="1600" i="1" dirty="0">
                <a:latin typeface="Arial" panose="020B0604020202020204" pitchFamily="34" charset="0"/>
                <a:ea typeface="Calibri"/>
                <a:cs typeface="Arial" panose="020B0604020202020204" pitchFamily="34" charset="0"/>
              </a:rPr>
              <a:t>European Management Review, 10</a:t>
            </a:r>
            <a:r>
              <a:rPr lang="en-US" sz="1600" dirty="0">
                <a:latin typeface="Arial" panose="020B0604020202020204" pitchFamily="34" charset="0"/>
                <a:ea typeface="Calibri"/>
                <a:cs typeface="Arial" panose="020B0604020202020204" pitchFamily="34" charset="0"/>
              </a:rPr>
              <a:t>(4), 173–181</a:t>
            </a:r>
          </a:p>
        </p:txBody>
      </p:sp>
      <p:sp>
        <p:nvSpPr>
          <p:cNvPr id="3" name="Date Placeholder 2">
            <a:extLst>
              <a:ext uri="{FF2B5EF4-FFF2-40B4-BE49-F238E27FC236}">
                <a16:creationId xmlns:a16="http://schemas.microsoft.com/office/drawing/2014/main" id="{7E166B73-5779-1A4E-E17E-2FE60AA02073}"/>
              </a:ext>
            </a:extLst>
          </p:cNvPr>
          <p:cNvSpPr>
            <a:spLocks noGrp="1"/>
          </p:cNvSpPr>
          <p:nvPr>
            <p:ph type="dt" sz="half" idx="10"/>
          </p:nvPr>
        </p:nvSpPr>
        <p:spPr/>
        <p:txBody>
          <a:bodyPr/>
          <a:lstStyle/>
          <a:p>
            <a:r>
              <a:rPr lang="en-US"/>
              <a:t>04/10/23</a:t>
            </a:r>
            <a:endParaRPr lang="pt-PT"/>
          </a:p>
        </p:txBody>
      </p:sp>
      <p:sp>
        <p:nvSpPr>
          <p:cNvPr id="6" name="Slide Number Placeholder 5">
            <a:extLst>
              <a:ext uri="{FF2B5EF4-FFF2-40B4-BE49-F238E27FC236}">
                <a16:creationId xmlns:a16="http://schemas.microsoft.com/office/drawing/2014/main" id="{55BAD5E4-86C8-130C-7FB6-42F25F2FEDA1}"/>
              </a:ext>
            </a:extLst>
          </p:cNvPr>
          <p:cNvSpPr>
            <a:spLocks noGrp="1"/>
          </p:cNvSpPr>
          <p:nvPr>
            <p:ph type="sldNum" sz="quarter" idx="12"/>
          </p:nvPr>
        </p:nvSpPr>
        <p:spPr/>
        <p:txBody>
          <a:bodyPr/>
          <a:lstStyle/>
          <a:p>
            <a:fld id="{16C82FCD-469B-469C-910A-D8F1BF5D7247}" type="slidenum">
              <a:rPr lang="pt-PT" smtClean="0"/>
              <a:t>8</a:t>
            </a:fld>
            <a:endParaRPr lang="pt-PT"/>
          </a:p>
        </p:txBody>
      </p:sp>
    </p:spTree>
    <p:extLst>
      <p:ext uri="{BB962C8B-B14F-4D97-AF65-F5344CB8AC3E}">
        <p14:creationId xmlns:p14="http://schemas.microsoft.com/office/powerpoint/2010/main" val="368663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8" descr="ISEG logo">
            <a:extLst>
              <a:ext uri="{FF2B5EF4-FFF2-40B4-BE49-F238E27FC236}">
                <a16:creationId xmlns:a16="http://schemas.microsoft.com/office/drawing/2014/main" id="{4FA3AF46-2A06-E909-74CA-DFD5691E339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PT">
              <a:latin typeface="Space Grotesk" pitchFamily="2" charset="77"/>
            </a:endParaRPr>
          </a:p>
        </p:txBody>
      </p:sp>
      <p:pic>
        <p:nvPicPr>
          <p:cNvPr id="8" name="Picture 7">
            <a:extLst>
              <a:ext uri="{FF2B5EF4-FFF2-40B4-BE49-F238E27FC236}">
                <a16:creationId xmlns:a16="http://schemas.microsoft.com/office/drawing/2014/main" id="{DA447F5D-0CFD-7CED-975F-6FAD5DE35EFA}"/>
              </a:ext>
            </a:extLst>
          </p:cNvPr>
          <p:cNvPicPr>
            <a:picLocks noChangeAspect="1"/>
          </p:cNvPicPr>
          <p:nvPr/>
        </p:nvPicPr>
        <p:blipFill>
          <a:blip r:embed="rId2"/>
          <a:stretch>
            <a:fillRect/>
          </a:stretch>
        </p:blipFill>
        <p:spPr>
          <a:xfrm>
            <a:off x="4152900" y="3439048"/>
            <a:ext cx="3886200" cy="1862291"/>
          </a:xfrm>
          <a:prstGeom prst="rect">
            <a:avLst/>
          </a:prstGeom>
        </p:spPr>
      </p:pic>
      <p:graphicFrame>
        <p:nvGraphicFramePr>
          <p:cNvPr id="5" name="Table 9">
            <a:extLst>
              <a:ext uri="{FF2B5EF4-FFF2-40B4-BE49-F238E27FC236}">
                <a16:creationId xmlns:a16="http://schemas.microsoft.com/office/drawing/2014/main" id="{2C94E47B-D761-1374-C921-8653F0D2DBFE}"/>
              </a:ext>
            </a:extLst>
          </p:cNvPr>
          <p:cNvGraphicFramePr>
            <a:graphicFrameLocks noGrp="1"/>
          </p:cNvGraphicFramePr>
          <p:nvPr>
            <p:extLst>
              <p:ext uri="{D42A27DB-BD31-4B8C-83A1-F6EECF244321}">
                <p14:modId xmlns:p14="http://schemas.microsoft.com/office/powerpoint/2010/main" val="662184898"/>
              </p:ext>
            </p:extLst>
          </p:nvPr>
        </p:nvGraphicFramePr>
        <p:xfrm>
          <a:off x="3820118" y="6035497"/>
          <a:ext cx="4705761" cy="548640"/>
        </p:xfrm>
        <a:graphic>
          <a:graphicData uri="http://schemas.openxmlformats.org/drawingml/2006/table">
            <a:tbl>
              <a:tblPr firstRow="1" bandRow="1">
                <a:tableStyleId>{2D5ABB26-0587-4C30-8999-92F81FD0307C}</a:tableStyleId>
              </a:tblPr>
              <a:tblGrid>
                <a:gridCol w="2145301">
                  <a:extLst>
                    <a:ext uri="{9D8B030D-6E8A-4147-A177-3AD203B41FA5}">
                      <a16:colId xmlns:a16="http://schemas.microsoft.com/office/drawing/2014/main" val="3871776591"/>
                    </a:ext>
                  </a:extLst>
                </a:gridCol>
                <a:gridCol w="2560460">
                  <a:extLst>
                    <a:ext uri="{9D8B030D-6E8A-4147-A177-3AD203B41FA5}">
                      <a16:colId xmlns:a16="http://schemas.microsoft.com/office/drawing/2014/main" val="878422537"/>
                    </a:ext>
                  </a:extLst>
                </a:gridCol>
              </a:tblGrid>
              <a:tr h="239019">
                <a:tc>
                  <a:txBody>
                    <a:bodyPr/>
                    <a:lstStyle/>
                    <a:p>
                      <a:pPr algn="l"/>
                      <a:r>
                        <a:rPr lang="en-PT" sz="1200" b="1" i="0">
                          <a:solidFill>
                            <a:schemeClr val="bg1">
                              <a:lumMod val="65000"/>
                            </a:schemeClr>
                          </a:solidFill>
                          <a:latin typeface="Arial Narrow" panose="020B0604020202020204" pitchFamily="34" charset="0"/>
                          <a:cs typeface="Arial Narrow" panose="020B0604020202020204" pitchFamily="34" charset="0"/>
                        </a:rPr>
                        <a:t>Carlos </a:t>
                      </a:r>
                      <a:r>
                        <a:rPr lang="en-GB" sz="1200" b="1" i="0" err="1">
                          <a:solidFill>
                            <a:schemeClr val="bg1">
                              <a:lumMod val="65000"/>
                            </a:schemeClr>
                          </a:solidFill>
                          <a:latin typeface="Arial Narrow" panose="020B0604020202020204" pitchFamily="34" charset="0"/>
                          <a:cs typeface="Arial Narrow" panose="020B0604020202020204" pitchFamily="34" charset="0"/>
                        </a:rPr>
                        <a:t>Rutigliani</a:t>
                      </a:r>
                      <a:r>
                        <a:rPr lang="en-GB" sz="1200" b="1" i="0">
                          <a:solidFill>
                            <a:schemeClr val="bg1">
                              <a:lumMod val="65000"/>
                            </a:schemeClr>
                          </a:solidFill>
                          <a:latin typeface="Arial Narrow" panose="020B0604020202020204" pitchFamily="34" charset="0"/>
                          <a:cs typeface="Arial Narrow" panose="020B0604020202020204" pitchFamily="34" charset="0"/>
                        </a:rPr>
                        <a:t> </a:t>
                      </a:r>
                      <a:r>
                        <a:rPr lang="en-PT" sz="1200" b="1" i="0">
                          <a:solidFill>
                            <a:schemeClr val="bg1">
                              <a:lumMod val="65000"/>
                            </a:schemeClr>
                          </a:solidFill>
                          <a:latin typeface="Arial Narrow" panose="020B0604020202020204" pitchFamily="34" charset="0"/>
                          <a:cs typeface="Arial Narrow" panose="020B0604020202020204" pitchFamily="34" charset="0"/>
                        </a:rPr>
                        <a:t>Vasconcellos</a:t>
                      </a:r>
                      <a:endParaRPr lang="en-US" sz="1200" b="1" i="0">
                        <a:solidFill>
                          <a:schemeClr val="bg1">
                            <a:lumMod val="65000"/>
                          </a:schemeClr>
                        </a:solidFill>
                        <a:latin typeface="Arial Narrow" panose="020B0604020202020204" pitchFamily="34" charset="0"/>
                        <a:cs typeface="Arial Narrow" panose="020B0604020202020204" pitchFamily="34" charset="0"/>
                      </a:endParaRPr>
                    </a:p>
                  </a:txBody>
                  <a:tcPr anchor="ctr"/>
                </a:tc>
                <a:tc>
                  <a:txBody>
                    <a:bodyPr/>
                    <a:lstStyle/>
                    <a:p>
                      <a:pPr algn="r"/>
                      <a:r>
                        <a:rPr lang="en-GB" sz="1200" b="1" i="0">
                          <a:solidFill>
                            <a:schemeClr val="bg1">
                              <a:lumMod val="65000"/>
                            </a:schemeClr>
                          </a:solidFill>
                          <a:latin typeface="Arial Narrow" panose="020B0604020202020204" pitchFamily="34" charset="0"/>
                          <a:cs typeface="Arial Narrow" panose="020B0604020202020204" pitchFamily="34" charset="0"/>
                        </a:rPr>
                        <a:t>&lt;</a:t>
                      </a:r>
                      <a:r>
                        <a:rPr lang="en-GB" sz="1200" b="1" i="0" err="1">
                          <a:solidFill>
                            <a:schemeClr val="bg1">
                              <a:lumMod val="65000"/>
                            </a:schemeClr>
                          </a:solidFill>
                          <a:latin typeface="Arial Narrow" panose="020B0604020202020204" pitchFamily="34" charset="0"/>
                          <a:cs typeface="Arial Narrow" panose="020B0604020202020204" pitchFamily="34" charset="0"/>
                        </a:rPr>
                        <a:t>crvasconcellos@phd.iseg.ulisboa.pt</a:t>
                      </a:r>
                      <a:r>
                        <a:rPr lang="en-GB" sz="1200" b="1" i="0">
                          <a:solidFill>
                            <a:schemeClr val="bg1">
                              <a:lumMod val="65000"/>
                            </a:schemeClr>
                          </a:solidFill>
                          <a:latin typeface="Arial Narrow" panose="020B0604020202020204" pitchFamily="34" charset="0"/>
                          <a:cs typeface="Arial Narrow" panose="020B0604020202020204" pitchFamily="34" charset="0"/>
                        </a:rPr>
                        <a:t>&gt;</a:t>
                      </a:r>
                      <a:endParaRPr lang="en-US" sz="1200" b="1" i="0">
                        <a:solidFill>
                          <a:schemeClr val="bg1">
                            <a:lumMod val="65000"/>
                          </a:schemeClr>
                        </a:solidFill>
                        <a:latin typeface="Arial Narrow" panose="020B0604020202020204" pitchFamily="34" charset="0"/>
                        <a:cs typeface="Arial Narrow" panose="020B0604020202020204" pitchFamily="34" charset="0"/>
                      </a:endParaRPr>
                    </a:p>
                  </a:txBody>
                  <a:tcPr anchor="ctr"/>
                </a:tc>
                <a:extLst>
                  <a:ext uri="{0D108BD9-81ED-4DB2-BD59-A6C34878D82A}">
                    <a16:rowId xmlns:a16="http://schemas.microsoft.com/office/drawing/2014/main" val="177066840"/>
                  </a:ext>
                </a:extLst>
              </a:tr>
              <a:tr h="239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PT" sz="1200" b="1" i="0">
                          <a:solidFill>
                            <a:schemeClr val="bg1">
                              <a:lumMod val="65000"/>
                            </a:schemeClr>
                          </a:solidFill>
                          <a:latin typeface="Arial Narrow" panose="020B0604020202020204" pitchFamily="34" charset="0"/>
                          <a:cs typeface="Arial Narrow" panose="020B0604020202020204" pitchFamily="34" charset="0"/>
                        </a:rPr>
                        <a:t>Jamie Pierre Bridel</a:t>
                      </a:r>
                      <a:endParaRPr lang="en-US" sz="1200" b="1" i="0">
                        <a:solidFill>
                          <a:schemeClr val="bg1">
                            <a:lumMod val="65000"/>
                          </a:schemeClr>
                        </a:solidFill>
                        <a:latin typeface="Arial Narrow" panose="020B0604020202020204" pitchFamily="34" charset="0"/>
                        <a:cs typeface="Arial Narrow" panose="020B0604020202020204" pitchFamily="34" charset="0"/>
                      </a:endParaRPr>
                    </a:p>
                  </a:txBody>
                  <a:tcPr anchor="ctr"/>
                </a:tc>
                <a:tc>
                  <a:txBody>
                    <a:bodyPr/>
                    <a:lstStyle/>
                    <a:p>
                      <a:pPr algn="r"/>
                      <a:r>
                        <a:rPr lang="en-GB" sz="1200" b="1" i="0">
                          <a:solidFill>
                            <a:schemeClr val="bg1">
                              <a:lumMod val="65000"/>
                            </a:schemeClr>
                          </a:solidFill>
                          <a:latin typeface="Arial Narrow" panose="020B0604020202020204" pitchFamily="34" charset="0"/>
                          <a:cs typeface="Arial Narrow" panose="020B0604020202020204" pitchFamily="34" charset="0"/>
                        </a:rPr>
                        <a:t>&lt;</a:t>
                      </a:r>
                      <a:r>
                        <a:rPr lang="en-GB" sz="1200" b="1" i="0" err="1">
                          <a:solidFill>
                            <a:schemeClr val="bg1">
                              <a:lumMod val="65000"/>
                            </a:schemeClr>
                          </a:solidFill>
                          <a:latin typeface="Arial Narrow" panose="020B0604020202020204" pitchFamily="34" charset="0"/>
                          <a:cs typeface="Arial Narrow" panose="020B0604020202020204" pitchFamily="34" charset="0"/>
                        </a:rPr>
                        <a:t>jamie.bridel@phd.iseg.ulisboa.pt</a:t>
                      </a:r>
                      <a:r>
                        <a:rPr lang="en-GB" sz="1200" b="1" i="0">
                          <a:solidFill>
                            <a:schemeClr val="bg1">
                              <a:lumMod val="65000"/>
                            </a:schemeClr>
                          </a:solidFill>
                          <a:latin typeface="Arial Narrow" panose="020B0604020202020204" pitchFamily="34" charset="0"/>
                          <a:cs typeface="Arial Narrow" panose="020B0604020202020204" pitchFamily="34" charset="0"/>
                        </a:rPr>
                        <a:t>&gt;</a:t>
                      </a:r>
                      <a:endParaRPr lang="en-US" sz="1200" b="1" i="0">
                        <a:solidFill>
                          <a:schemeClr val="bg1">
                            <a:lumMod val="65000"/>
                          </a:schemeClr>
                        </a:solidFill>
                        <a:latin typeface="Arial Narrow" panose="020B0604020202020204" pitchFamily="34" charset="0"/>
                        <a:cs typeface="Arial Narrow" panose="020B0604020202020204" pitchFamily="34" charset="0"/>
                      </a:endParaRPr>
                    </a:p>
                  </a:txBody>
                  <a:tcPr anchor="ctr"/>
                </a:tc>
                <a:extLst>
                  <a:ext uri="{0D108BD9-81ED-4DB2-BD59-A6C34878D82A}">
                    <a16:rowId xmlns:a16="http://schemas.microsoft.com/office/drawing/2014/main" val="4165442713"/>
                  </a:ext>
                </a:extLst>
              </a:tr>
            </a:tbl>
          </a:graphicData>
        </a:graphic>
      </p:graphicFrame>
      <p:sp>
        <p:nvSpPr>
          <p:cNvPr id="2" name="Date Placeholder 1">
            <a:extLst>
              <a:ext uri="{FF2B5EF4-FFF2-40B4-BE49-F238E27FC236}">
                <a16:creationId xmlns:a16="http://schemas.microsoft.com/office/drawing/2014/main" id="{CEB57C47-70A0-29A6-0FBC-DDE992150DC4}"/>
              </a:ext>
            </a:extLst>
          </p:cNvPr>
          <p:cNvSpPr>
            <a:spLocks noGrp="1"/>
          </p:cNvSpPr>
          <p:nvPr>
            <p:ph type="dt" sz="half" idx="10"/>
          </p:nvPr>
        </p:nvSpPr>
        <p:spPr/>
        <p:txBody>
          <a:bodyPr/>
          <a:lstStyle/>
          <a:p>
            <a:r>
              <a:rPr lang="en-US"/>
              <a:t>04/10/23</a:t>
            </a:r>
            <a:endParaRPr lang="pt-PT"/>
          </a:p>
        </p:txBody>
      </p:sp>
      <p:sp>
        <p:nvSpPr>
          <p:cNvPr id="6" name="Slide Number Placeholder 5">
            <a:extLst>
              <a:ext uri="{FF2B5EF4-FFF2-40B4-BE49-F238E27FC236}">
                <a16:creationId xmlns:a16="http://schemas.microsoft.com/office/drawing/2014/main" id="{6A57C5D2-6311-2AF8-AA1E-2DE28764361A}"/>
              </a:ext>
            </a:extLst>
          </p:cNvPr>
          <p:cNvSpPr>
            <a:spLocks noGrp="1"/>
          </p:cNvSpPr>
          <p:nvPr>
            <p:ph type="sldNum" sz="quarter" idx="12"/>
          </p:nvPr>
        </p:nvSpPr>
        <p:spPr/>
        <p:txBody>
          <a:bodyPr/>
          <a:lstStyle/>
          <a:p>
            <a:fld id="{16C82FCD-469B-469C-910A-D8F1BF5D7247}" type="slidenum">
              <a:rPr lang="pt-PT" smtClean="0"/>
              <a:t>9</a:t>
            </a:fld>
            <a:endParaRPr lang="pt-PT"/>
          </a:p>
        </p:txBody>
      </p:sp>
      <p:sp>
        <p:nvSpPr>
          <p:cNvPr id="7" name="TextBox 6">
            <a:extLst>
              <a:ext uri="{FF2B5EF4-FFF2-40B4-BE49-F238E27FC236}">
                <a16:creationId xmlns:a16="http://schemas.microsoft.com/office/drawing/2014/main" id="{EBDD01AE-2554-764C-7927-11168FF0CE1D}"/>
              </a:ext>
            </a:extLst>
          </p:cNvPr>
          <p:cNvSpPr txBox="1"/>
          <p:nvPr/>
        </p:nvSpPr>
        <p:spPr>
          <a:xfrm>
            <a:off x="2297722" y="2161161"/>
            <a:ext cx="7596555" cy="461665"/>
          </a:xfrm>
          <a:prstGeom prst="rect">
            <a:avLst/>
          </a:prstGeom>
          <a:noFill/>
        </p:spPr>
        <p:txBody>
          <a:bodyPr wrap="square" rtlCol="0">
            <a:spAutoFit/>
          </a:bodyPr>
          <a:lstStyle/>
          <a:p>
            <a:pPr algn="ctr"/>
            <a:r>
              <a:rPr lang="en-PT" sz="2400" b="1" dirty="0">
                <a:latin typeface="Arial" panose="020B0604020202020204" pitchFamily="34" charset="0"/>
                <a:cs typeface="Arial" panose="020B0604020202020204" pitchFamily="34" charset="0"/>
              </a:rPr>
              <a:t>Thank You | Obrigado pela sua atenção</a:t>
            </a:r>
          </a:p>
        </p:txBody>
      </p:sp>
    </p:spTree>
    <p:extLst>
      <p:ext uri="{BB962C8B-B14F-4D97-AF65-F5344CB8AC3E}">
        <p14:creationId xmlns:p14="http://schemas.microsoft.com/office/powerpoint/2010/main" val="280657129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1758</Words>
  <Application>Microsoft Office PowerPoint</Application>
  <PresentationFormat>Widescreen</PresentationFormat>
  <Paragraphs>201</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Narrow</vt:lpstr>
      <vt:lpstr>Arial,Sans-Serif</vt:lpstr>
      <vt:lpstr>Calibri</vt:lpstr>
      <vt:lpstr>Calibri Light</vt:lpstr>
      <vt:lpstr>Space Grotesk</vt:lpstr>
      <vt:lpstr>Space Grotesk Light</vt: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Carlos Mendes</dc:creator>
  <cp:lastModifiedBy>CARLA CURADO</cp:lastModifiedBy>
  <cp:revision>92</cp:revision>
  <dcterms:created xsi:type="dcterms:W3CDTF">2019-03-14T11:24:16Z</dcterms:created>
  <dcterms:modified xsi:type="dcterms:W3CDTF">2023-10-13T12:58:14Z</dcterms:modified>
</cp:coreProperties>
</file>